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6" r:id="rId3"/>
    <p:sldId id="284" r:id="rId4"/>
    <p:sldId id="287" r:id="rId5"/>
    <p:sldId id="257" r:id="rId6"/>
    <p:sldId id="292" r:id="rId7"/>
    <p:sldId id="294" r:id="rId8"/>
    <p:sldId id="295" r:id="rId9"/>
    <p:sldId id="296" r:id="rId10"/>
    <p:sldId id="297" r:id="rId11"/>
    <p:sldId id="288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6" r:id="rId20"/>
    <p:sldId id="308" r:id="rId21"/>
    <p:sldId id="305" r:id="rId22"/>
    <p:sldId id="307" r:id="rId23"/>
    <p:sldId id="271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9632" autoAdjust="0"/>
    <p:restoredTop sz="94660"/>
  </p:normalViewPr>
  <p:slideViewPr>
    <p:cSldViewPr>
      <p:cViewPr varScale="1">
        <p:scale>
          <a:sx n="41" d="100"/>
          <a:sy n="41" d="100"/>
        </p:scale>
        <p:origin x="-102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039B4-C6C9-4014-983E-700A81EF04D8}" type="datetimeFigureOut">
              <a:rPr lang="ru-RU"/>
              <a:pPr>
                <a:defRPr/>
              </a:pPr>
              <a:t>05.02.2020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D528A-13F1-4C46-80B6-D667B8A30B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B773A-858B-4ACA-997D-B254E9562280}" type="datetimeFigureOut">
              <a:rPr lang="ru-RU"/>
              <a:pPr>
                <a:defRPr/>
              </a:pPr>
              <a:t>05.02.2020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1C146-BA75-4B7B-86BB-71441EB82E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9DAFD-1D76-42C4-857E-A7DE42CCB818}" type="datetimeFigureOut">
              <a:rPr lang="ru-RU"/>
              <a:pPr>
                <a:defRPr/>
              </a:pPr>
              <a:t>05.02.2020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0668C-9557-4892-BC2C-42735A645F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D4239-3145-4FE3-9BF4-6D02C9016048}" type="datetimeFigureOut">
              <a:rPr lang="ru-RU"/>
              <a:pPr>
                <a:defRPr/>
              </a:pPr>
              <a:t>05.02.2020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385EA-A441-4493-BEC5-677137EACE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360F8-2D34-45AE-9C30-B2BC02A8A8F0}" type="datetimeFigureOut">
              <a:rPr lang="ru-RU"/>
              <a:pPr>
                <a:defRPr/>
              </a:pPr>
              <a:t>05.02.2020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B466D-0730-4723-A816-856EBD3CB1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A5BF8-CEFF-4498-9E5B-0659B1BEA140}" type="datetimeFigureOut">
              <a:rPr lang="ru-RU"/>
              <a:pPr>
                <a:defRPr/>
              </a:pPr>
              <a:t>05.02.2020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411B1-DBE8-4504-9E58-03DE57CD9B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52A29-64BE-47EC-A752-C8237B6688A4}" type="datetimeFigureOut">
              <a:rPr lang="ru-RU"/>
              <a:pPr>
                <a:defRPr/>
              </a:pPr>
              <a:t>05.02.2020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7791E-071A-435A-9D78-115F50E04F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AE6D3-526A-4EA5-9047-E4221578B1B7}" type="datetimeFigureOut">
              <a:rPr lang="ru-RU"/>
              <a:pPr>
                <a:defRPr/>
              </a:pPr>
              <a:t>05.02.2020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A9D2F-F98D-4F0F-8F02-8D6D8CF8A8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9C37D-6148-4073-A707-89C011CF4259}" type="datetimeFigureOut">
              <a:rPr lang="ru-RU"/>
              <a:pPr>
                <a:defRPr/>
              </a:pPr>
              <a:t>05.02.2020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F4AC6-615E-4D93-8FB4-7688C78EC8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F9F7F-5352-40D1-BD8E-9BA614EAEF03}" type="datetimeFigureOut">
              <a:rPr lang="ru-RU"/>
              <a:pPr>
                <a:defRPr/>
              </a:pPr>
              <a:t>05.02.2020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B9D75-5F4A-4397-B546-220AD97F79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A8855-9A38-465B-8435-939E589A421F}" type="datetimeFigureOut">
              <a:rPr lang="ru-RU"/>
              <a:pPr>
                <a:defRPr/>
              </a:pPr>
              <a:t>05.02.2020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72D64-D744-4C39-9201-9AD5484F53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A9B792C-5FB1-435C-9C95-B405F1DDDF59}" type="datetimeFigureOut">
              <a:rPr lang="ru-RU"/>
              <a:pPr>
                <a:defRPr/>
              </a:pPr>
              <a:t>05.02.2020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B1530D3-511C-4B54-ADD1-26E4A84C04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928662" y="2786058"/>
            <a:ext cx="7604918" cy="3094634"/>
          </a:xfrm>
        </p:spPr>
        <p:txBody>
          <a:bodyPr/>
          <a:lstStyle/>
          <a:p>
            <a:r>
              <a:rPr lang="ru-RU" sz="3200" b="1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rgbClr val="FF0000"/>
                </a:solidFill>
              </a:rPr>
              <a:t>Организация и методика проведения театрализованной </a:t>
            </a:r>
            <a:r>
              <a:rPr lang="ru-RU" sz="4000" b="1" i="1" dirty="0">
                <a:solidFill>
                  <a:srgbClr val="FF0000"/>
                </a:solidFill>
              </a:rPr>
              <a:t>деятельности в ДОУ</a:t>
            </a:r>
            <a:r>
              <a:rPr lang="ru-RU" sz="4000" dirty="0">
                <a:solidFill>
                  <a:srgbClr val="FF0000"/>
                </a:solidFill>
              </a:rPr>
              <a:t/>
            </a:r>
            <a:br>
              <a:rPr lang="ru-RU" sz="4000" dirty="0">
                <a:solidFill>
                  <a:srgbClr val="FF0000"/>
                </a:solidFill>
              </a:rPr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1400" b="1" dirty="0"/>
              <a:t/>
            </a:r>
            <a:br>
              <a:rPr lang="ru-RU" sz="1400" b="1" dirty="0"/>
            </a:br>
            <a:r>
              <a:rPr lang="ru-RU" sz="1400" b="1" dirty="0" smtClean="0"/>
              <a:t>                                                                                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Воспитатель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Ликсудеева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Н.А.</a:t>
            </a:r>
            <a:endParaRPr lang="ru-RU" sz="16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4067944" y="116632"/>
            <a:ext cx="4824536" cy="1512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</a:t>
            </a:r>
            <a:r>
              <a:rPr lang="ru-RU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Починковский</a:t>
            </a:r>
            <a: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детский сад №2</a:t>
            </a:r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19872" y="6309320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Починки - 2020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офия\Desktop\театрализация\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495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824536"/>
          </a:xfrm>
        </p:spPr>
        <p:txBody>
          <a:bodyPr/>
          <a:lstStyle/>
          <a:p>
            <a:pPr>
              <a:buNone/>
            </a:pPr>
            <a:endParaRPr lang="ru-RU" altLang="ru-RU" sz="1800" b="1" dirty="0" smtClean="0">
              <a:cs typeface="Times New Roman" pitchFamily="18" charset="0"/>
            </a:endParaRPr>
          </a:p>
          <a:p>
            <a:pPr marL="0" indent="342900" algn="ctr">
              <a:spcBef>
                <a:spcPts val="0"/>
              </a:spcBef>
              <a:buNone/>
            </a:pPr>
            <a:r>
              <a:rPr lang="ru-RU" altLang="ru-RU" sz="3600" b="1" i="1" u="sng" dirty="0" smtClean="0">
                <a:solidFill>
                  <a:srgbClr val="FF0000"/>
                </a:solidFill>
                <a:latin typeface="Times New Roman" pitchFamily="18" charset="0"/>
                <a:cs typeface="Trebuchet MS" pitchFamily="34" charset="0"/>
              </a:rPr>
              <a:t>Актуальность:</a:t>
            </a:r>
            <a:endParaRPr lang="ru-RU" altLang="ru-RU" sz="36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342900">
              <a:spcBef>
                <a:spcPts val="0"/>
              </a:spcBef>
              <a:buNone/>
            </a:pPr>
            <a:endParaRPr lang="ru-RU" altLang="ru-RU" sz="1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342900" algn="just">
              <a:spcBef>
                <a:spcPts val="0"/>
              </a:spcBef>
              <a:buNone/>
            </a:pP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Проблема образования и воспитания дошкольников средствами театрального искусства актуальна не только как самостоятельный раздел художественно-эстетического воспитания детей, но и как мощное средство социализации детей.  </a:t>
            </a:r>
            <a:b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        В наше время - </a:t>
            </a:r>
            <a:r>
              <a:rPr lang="ru-RU" altLang="ru-RU" sz="1800" dirty="0" err="1" smtClean="0">
                <a:latin typeface="Times New Roman" pitchFamily="18" charset="0"/>
                <a:cs typeface="Times New Roman" pitchFamily="18" charset="0"/>
              </a:rPr>
              <a:t>время</a:t>
            </a: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 стрессов - все обрастает массой проблем.  Именно поэтому необходимо через театр помочь  ребёнку легче воспринимать окружающий мир и действительность, и, конечно, прививать любовь к театру, к русскому слову… Важно постоянно стимулировать ребёнка проявлять сочувствие к окружающим его людям, терпеливо относиться даже к странным идеям несвойственным в реальной жизни. </a:t>
            </a:r>
            <a:b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         Всестороннее развитие детей через театрализованные игры будет эффективным лишь в том случае, если оно будет представлять собой целенаправленный процесс, в ходе которого педагогические задачи направлены на достижение конечной цели.</a:t>
            </a:r>
            <a:r>
              <a:rPr lang="ru-RU" alt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alt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alt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alt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 работы педагогов ДОУ</a:t>
            </a:r>
          </a:p>
          <a:p>
            <a:pPr algn="ctr">
              <a:buNone/>
            </a:pPr>
            <a:r>
              <a:rPr lang="ru-RU" alt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через театрализованную деятельность:</a:t>
            </a:r>
          </a:p>
          <a:p>
            <a:pPr marL="0" indent="342900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altLang="ru-RU" sz="2200" dirty="0" smtClean="0">
                <a:latin typeface="Times New Roman" pitchFamily="18" charset="0"/>
                <a:cs typeface="Times New Roman" pitchFamily="18" charset="0"/>
              </a:rPr>
              <a:t>формирование опыта социальных навыков поведения детей дошкольного возраста;                                        </a:t>
            </a:r>
          </a:p>
          <a:p>
            <a:pPr marL="0" indent="342900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altLang="ru-RU" sz="2200" dirty="0" smtClean="0">
                <a:latin typeface="Times New Roman" pitchFamily="18" charset="0"/>
                <a:cs typeface="Times New Roman" pitchFamily="18" charset="0"/>
              </a:rPr>
              <a:t>      воспитание социально активного дошкольника;</a:t>
            </a:r>
          </a:p>
          <a:p>
            <a:pPr marL="0" indent="342900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altLang="ru-RU" sz="2200" dirty="0" smtClean="0">
                <a:latin typeface="Times New Roman" pitchFamily="18" charset="0"/>
                <a:cs typeface="Times New Roman" pitchFamily="18" charset="0"/>
              </a:rPr>
              <a:t>      художественное образование и воспитание детей; </a:t>
            </a:r>
          </a:p>
          <a:p>
            <a:pPr marL="0" indent="342900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altLang="ru-RU" sz="2200" dirty="0" smtClean="0">
                <a:latin typeface="Times New Roman" pitchFamily="18" charset="0"/>
                <a:cs typeface="Times New Roman" pitchFamily="18" charset="0"/>
              </a:rPr>
              <a:t>      формирование эстетического вкуса;</a:t>
            </a:r>
          </a:p>
          <a:p>
            <a:pPr marL="0" indent="342900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altLang="ru-RU" sz="2200" dirty="0" smtClean="0">
                <a:latin typeface="Times New Roman" pitchFamily="18" charset="0"/>
                <a:cs typeface="Times New Roman" pitchFamily="18" charset="0"/>
              </a:rPr>
              <a:t>      развитие коммуникативных качеств личности; </a:t>
            </a:r>
            <a:br>
              <a:rPr lang="ru-RU" alt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200" dirty="0" smtClean="0">
                <a:latin typeface="Times New Roman" pitchFamily="18" charset="0"/>
                <a:cs typeface="Times New Roman" pitchFamily="18" charset="0"/>
              </a:rPr>
              <a:t> воспитание воли, воображения, фантазии, развитие речи.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28625" y="2000250"/>
            <a:ext cx="8229600" cy="1000125"/>
          </a:xfrm>
        </p:spPr>
        <p:txBody>
          <a:bodyPr/>
          <a:lstStyle/>
          <a:p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>
                <a:solidFill>
                  <a:srgbClr val="FF0000"/>
                </a:solidFill>
              </a:rPr>
              <a:t/>
            </a:r>
            <a:br>
              <a:rPr lang="ru-RU" sz="4000" dirty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Формы организации театрализованной деятельности</a:t>
            </a:r>
            <a:r>
              <a:rPr lang="ru-RU" sz="4000" b="1" dirty="0" smtClean="0">
                <a:solidFill>
                  <a:srgbClr val="FF0000"/>
                </a:solidFill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rgbClr val="FF0000"/>
                </a:solidFill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571500" y="2708921"/>
            <a:ext cx="8158163" cy="3845868"/>
          </a:xfrm>
        </p:spPr>
        <p:txBody>
          <a:bodyPr/>
          <a:lstStyle/>
          <a:p>
            <a:pPr marL="0" indent="0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Образовательная деятельность, осуществляемая в процессе организации различных видов детской деятельности.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Образовательная деятельность в ходе режимных моментов.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Самостоятельная деятельность детей.</a:t>
            </a:r>
          </a:p>
          <a:p>
            <a:pPr>
              <a:buFont typeface="Wingdings" pitchFamily="2" charset="2"/>
              <a:buChar char="ü"/>
            </a:pPr>
            <a:endParaRPr lang="ru-RU" sz="2800" dirty="0" smtClean="0"/>
          </a:p>
          <a:p>
            <a:pPr>
              <a:buFont typeface="Wingdings" pitchFamily="2" charset="2"/>
              <a:buChar char="ü"/>
            </a:pPr>
            <a:endParaRPr lang="ru-RU" sz="2800" dirty="0" smtClean="0"/>
          </a:p>
          <a:p>
            <a:pPr>
              <a:buFont typeface="Wingdings" pitchFamily="2" charset="2"/>
              <a:buChar char="ü"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611560" y="1916832"/>
            <a:ext cx="7992888" cy="4536504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проектировании предметно-пространственной среды, обеспечивающей театральную деятельность детей, следует учитывать:</a:t>
            </a:r>
          </a:p>
          <a:p>
            <a:pPr marL="0" indent="0" algn="just">
              <a:buNone/>
            </a:pPr>
            <a:endParaRPr lang="ru-RU" sz="1600" b="1" dirty="0" smtClean="0">
              <a:solidFill>
                <a:srgbClr val="CC0066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индивидуальные социально-психологические особенности ребенка;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особенности эмоционально-личностного развития;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интересы, склонности, предпочтения и потребности;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любознательность, исследовательский интерес, творческие способности;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возрастные и поло-ролевые особенности.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16832"/>
            <a:ext cx="8229600" cy="1080120"/>
          </a:xfrm>
        </p:spPr>
        <p:txBody>
          <a:bodyPr/>
          <a:lstStyle/>
          <a:p>
            <a:pPr lvl="0"/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Методика организации театрализованных игр в разных возрастных группах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501008"/>
            <a:ext cx="8229600" cy="2088232"/>
          </a:xfrm>
        </p:spPr>
        <p:txBody>
          <a:bodyPr/>
          <a:lstStyle/>
          <a:p>
            <a:pPr marL="0" indent="3429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каждом возрастном этапе подходы методики работы с детьми должны быть разными.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16832"/>
            <a:ext cx="8229600" cy="936104"/>
          </a:xfrm>
        </p:spPr>
        <p:txBody>
          <a:bodyPr/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Младшая группа: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0938" y="2642179"/>
            <a:ext cx="8229600" cy="2769171"/>
          </a:xfrm>
        </p:spPr>
        <p:txBody>
          <a:bodyPr/>
          <a:lstStyle/>
          <a:p>
            <a:pPr marL="0" indent="342900" algn="just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Имитация характерных движений сказочных героев, где ведущие роли исполняют взрослые, обыгрываются игрушки.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19872" y="4293096"/>
            <a:ext cx="1872208" cy="2448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648" y="1556792"/>
            <a:ext cx="8229600" cy="1152128"/>
          </a:xfrm>
        </p:spPr>
        <p:txBody>
          <a:bodyPr/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Средняя группа: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0384" y="2492896"/>
            <a:ext cx="8229600" cy="2841179"/>
          </a:xfrm>
        </p:spPr>
        <p:txBody>
          <a:bodyPr/>
          <a:lstStyle/>
          <a:p>
            <a:pPr marL="0" indent="342900" algn="just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Участие детей в инсценировках песен, игр и сказок где происходит обучение элементам художественно-образных выразительных средств (интонации, мимике и пантомиме).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3768" y="4581128"/>
            <a:ext cx="2831976" cy="21239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32856"/>
            <a:ext cx="8229600" cy="1152128"/>
          </a:xfrm>
        </p:spPr>
        <p:txBody>
          <a:bodyPr/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Старшая  и подготовительная к школе группа: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996952"/>
            <a:ext cx="8229600" cy="3129211"/>
          </a:xfrm>
        </p:spPr>
        <p:txBody>
          <a:bodyPr/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инсценировки по художественным произведениям, в которых дети исполняют роли;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спектакли на основе содержания, придуманного самими детьми;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инсценировки с использованием кукол и плоскостных фигурок.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21544" y="5275836"/>
            <a:ext cx="2201813" cy="14635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56140" y="5275836"/>
            <a:ext cx="2097876" cy="13973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04864"/>
            <a:ext cx="8229600" cy="504056"/>
          </a:xfrm>
        </p:spPr>
        <p:txBody>
          <a:bodyPr/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Организация уголка</a:t>
            </a:r>
            <a:b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театрализованной деятельности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80928"/>
            <a:ext cx="8229600" cy="3345235"/>
          </a:xfrm>
        </p:spPr>
        <p:txBody>
          <a:bodyPr/>
          <a:lstStyle/>
          <a:p>
            <a:pPr indent="457200" algn="just">
              <a:lnSpc>
                <a:spcPct val="150000"/>
              </a:lnSpc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В уголке располагаются: </a:t>
            </a:r>
          </a:p>
          <a:p>
            <a:pPr marL="0" lvl="1" indent="457200" algn="just">
              <a:lnSpc>
                <a:spcPct val="150000"/>
              </a:lnSpc>
              <a:spcBef>
                <a:spcPts val="0"/>
              </a:spcBef>
              <a:buFontTx/>
              <a:buBlip>
                <a:blip r:embed="rId2"/>
              </a:buBlip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различные виды театров: бибабо, настольный, театр на фланелеграфе ,теневой театр , театр марионеток и др.;</a:t>
            </a:r>
          </a:p>
          <a:p>
            <a:pPr marL="0" lvl="1" indent="457200" algn="just">
              <a:lnSpc>
                <a:spcPct val="150000"/>
              </a:lnSpc>
              <a:spcBef>
                <a:spcPts val="0"/>
              </a:spcBef>
              <a:buFontTx/>
              <a:buBlip>
                <a:blip r:embed="rId2"/>
              </a:buBlip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реквизит для разыгрывания сценок и спектаклей: набор кукол, ширмы для кукольного театра, костюмы, элементы костюмов, маски;</a:t>
            </a:r>
          </a:p>
          <a:p>
            <a:pPr marL="0" lvl="1" indent="457200" algn="just">
              <a:lnSpc>
                <a:spcPct val="150000"/>
              </a:lnSpc>
              <a:spcBef>
                <a:spcPts val="0"/>
              </a:spcBef>
              <a:buFontTx/>
              <a:buBlip>
                <a:blip r:embed="rId2"/>
              </a:buBlip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атрибуты для различных игровых позиций: театральный реквизит,  декорации, сценарии, книги, образцы музыкальных произведений, афиши, касса, билеты, карандаши, краски, клей, виды бумаги, природный материал.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/>
          <a:lstStyle/>
          <a:p>
            <a:pPr marL="0" indent="342900" algn="just">
              <a:spcBef>
                <a:spcPts val="0"/>
              </a:spcBef>
              <a:buNone/>
            </a:pPr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42900" algn="just">
              <a:spcBef>
                <a:spcPts val="0"/>
              </a:spcBef>
              <a:buNone/>
            </a:pP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Театрализованная игра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это разыгрывание в лицах литературных произведений (сказки, рассказы, специально написанные инсценировки). Герои литературных произведений становятся действующими лицами, а их приключения, события жизни, измененные детской фантазией, сюжетом игры.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827584" y="3645024"/>
            <a:ext cx="3024336" cy="201622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режиссёрские игры</a:t>
            </a:r>
            <a:r>
              <a:rPr lang="ru-RU" sz="2400" dirty="0" smtClean="0">
                <a:solidFill>
                  <a:srgbClr val="FFFF00"/>
                </a:solidFill>
              </a:rPr>
              <a:t> 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699792" y="2060848"/>
            <a:ext cx="3600400" cy="136815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театрализованные </a:t>
            </a:r>
          </a:p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игры</a:t>
            </a:r>
            <a:endParaRPr lang="ru-RU" sz="2800" dirty="0"/>
          </a:p>
        </p:txBody>
      </p:sp>
      <p:sp>
        <p:nvSpPr>
          <p:cNvPr id="9" name="Овал 8"/>
          <p:cNvSpPr/>
          <p:nvPr/>
        </p:nvSpPr>
        <p:spPr>
          <a:xfrm>
            <a:off x="5148064" y="3717032"/>
            <a:ext cx="3024336" cy="201622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игры – драматизации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 стрелкой 10"/>
          <p:cNvCxnSpPr>
            <a:stCxn id="8" idx="2"/>
          </p:cNvCxnSpPr>
          <p:nvPr/>
        </p:nvCxnSpPr>
        <p:spPr>
          <a:xfrm flipH="1">
            <a:off x="3563888" y="3429000"/>
            <a:ext cx="936104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8" idx="2"/>
            <a:endCxn id="9" idx="1"/>
          </p:cNvCxnSpPr>
          <p:nvPr/>
        </p:nvCxnSpPr>
        <p:spPr>
          <a:xfrm>
            <a:off x="4499992" y="3429000"/>
            <a:ext cx="1090976" cy="5833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16832"/>
            <a:ext cx="8229600" cy="720080"/>
          </a:xfrm>
        </p:spPr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 режиссёрским играм относятся:</a:t>
            </a:r>
            <a:r>
              <a:rPr lang="ru-RU" sz="3200" dirty="0" smtClean="0">
                <a:solidFill>
                  <a:srgbClr val="FF0000"/>
                </a:solidFill>
              </a:rPr>
              <a:t/>
            </a:r>
            <a:br>
              <a:rPr lang="ru-RU" sz="3200" dirty="0" smtClean="0">
                <a:solidFill>
                  <a:srgbClr val="FF0000"/>
                </a:solidFill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55776" y="2924944"/>
            <a:ext cx="5040560" cy="3201219"/>
          </a:xfrm>
        </p:spPr>
        <p:txBody>
          <a:bodyPr/>
          <a:lstStyle/>
          <a:p>
            <a:pPr marL="0" indent="342900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настольный театр </a:t>
            </a:r>
          </a:p>
          <a:p>
            <a:pPr marL="0" indent="342900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теневой театр</a:t>
            </a:r>
          </a:p>
          <a:p>
            <a:pPr marL="0" indent="342900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театр на фланелеграфе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София\Desktop\театрализация\92326fda37705f70837c6d2858ecf7dc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608" y="2204864"/>
            <a:ext cx="3377336" cy="20882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6082" name="Picture 2" descr="http://www.maam.ru/upload/blogs/detsad-353435-14483811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4205" y="1988840"/>
            <a:ext cx="2880321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6084" name="Picture 4" descr="http://nevsepic.com.ua/uploads/posts/2011-09/1317158509_www.nevsepic.com.ua_1284709505-43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2204864"/>
            <a:ext cx="2571800" cy="257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6086" name="Picture 6" descr="https://im0-tub-ru.yandex.net/i?id=8c08cb0498e646bf7f36fbe7578e6651-l&amp;n=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4725144"/>
            <a:ext cx="3926043" cy="18059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6088" name="Picture 8" descr="http://www.maam.ru/upload/blogs/detsad-195262-144335720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4048" y="4221088"/>
            <a:ext cx="3740965" cy="2486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44824"/>
            <a:ext cx="8229600" cy="1224136"/>
          </a:xfrm>
        </p:spPr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 играм – драматизациям относятся: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3201219"/>
          </a:xfrm>
        </p:spPr>
        <p:txBody>
          <a:bodyPr/>
          <a:lstStyle/>
          <a:p>
            <a:pPr marL="0" indent="3429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Игры, основанные на действиях исполнителя роли (взрослого или ребёнка), который при этом может использовать надетые на руку куклы бибабо или пальчиковый театр, а также элементы костюма.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16832"/>
            <a:ext cx="8229600" cy="1080120"/>
          </a:xfrm>
        </p:spPr>
        <p:txBody>
          <a:bodyPr/>
          <a:lstStyle/>
          <a:p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Виды драматизации </a:t>
            </a:r>
            <a:endParaRPr lang="ru-RU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игры-имитации образов животных, людей, литературных персонажей;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ролевые диалоги на основе текста;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инсценировки произведений;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постановки спектаклей по одному или нескольким произведениям;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игры-импровизации с разыгрыванием сюжета (или нескольких сюжетов) без предварительной подготовки.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София\Desktop\театрализация\4f91901c003555bb0a2a43bb45a24986.jp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420888"/>
            <a:ext cx="3105187" cy="17487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София\Desktop\театрализация\DSC00261dgfg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370212"/>
            <a:ext cx="2591107" cy="18234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3010" name="Picture 2" descr="http://kassavz.ru/photos/igrovye-schitalki-dlya-detey-vtoroy-mladshey-gruppy-27734-larg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1988840"/>
            <a:ext cx="2789850" cy="2093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Users\София\Desktop\театрализация\Таня Мальгина\SAM_071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149080"/>
            <a:ext cx="3264363" cy="2448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3012" name="Picture 4" descr="http://50ds.ru/img/_3MO0ZB8K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4509120"/>
            <a:ext cx="2704389" cy="20282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3014" name="Picture 6" descr="http://www.maam.ru/upload/blogs/a8ee079a1237c94c7ea087120401236b.jpg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00192" y="4437112"/>
            <a:ext cx="2687166" cy="20129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72816"/>
            <a:ext cx="8229600" cy="1152128"/>
          </a:xfrm>
        </p:spPr>
        <p:txBody>
          <a:bodyPr/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Виды театров для всех возрастных групп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420887"/>
          <a:ext cx="8229600" cy="4153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648073"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Ранний возраст</a:t>
                      </a:r>
                      <a:endParaRPr lang="ru-RU" sz="1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Младшая</a:t>
                      </a:r>
                    </a:p>
                    <a:p>
                      <a:pPr algn="ctr"/>
                      <a:r>
                        <a:rPr lang="ru-RU" sz="1400" b="1" kern="120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группа</a:t>
                      </a:r>
                      <a:endParaRPr lang="ru-RU" sz="1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Средняя</a:t>
                      </a:r>
                    </a:p>
                    <a:p>
                      <a:pPr algn="ctr"/>
                      <a:r>
                        <a:rPr lang="ru-RU" sz="1400" b="1" kern="120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группа</a:t>
                      </a:r>
                      <a:endParaRPr lang="ru-RU" sz="1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Старшая</a:t>
                      </a:r>
                    </a:p>
                    <a:p>
                      <a:pPr algn="ctr"/>
                      <a:r>
                        <a:rPr lang="ru-RU" sz="1400" b="1" kern="120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группа</a:t>
                      </a:r>
                      <a:endParaRPr lang="ru-RU" sz="1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Подготовительная к школе группа</a:t>
                      </a:r>
                      <a:endParaRPr lang="ru-RU" sz="1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12369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Пальчиковый театр – способствует лучшему управлению движениями собственных пальцев.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Театр кукол на столе – способствует владению техникой управления куклами настольного театра (куклы из бумажных конусов, цилиндров, коробочек, игрушки из ткани, меха, поролона и т.д.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Театр ложек, верховые куклы (бибабо, куклы на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гапите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*) – знакомство детей с театральной ширмой, основами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кукловождения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Знакомство с куклами-марионетками, куклами с «живой рукой», обучение технике управления этими куклами.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Знакомство с куклами с «живой рукой», людьми-куклами и тростевыми куклами; обучение технике работы с этими куклами.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772816"/>
            <a:ext cx="8229600" cy="108012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требования к организации театрализованных игр: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996952"/>
            <a:ext cx="8229600" cy="3456384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Содержательность и разнообразие тематики.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Постоянное, ежедневное включение театрализованных игр во все формы педагогического процесса.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Максимальная активность детей на этапах и подготовки, и проведения игр.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Сотрудничество детей друг с другом и со взрослыми на всех этапах организации театрализованной игры.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Последовательность и усложнение содержания тем и сюжетов, избранных для игр, соответствующих возрасту и умениям детей.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pPr marL="0" indent="342900" algn="just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Занятия по театрализованной деятельности не должны сводиться только к подготовке выступлений, а должны обеспечивать одновременное выполнение познавательной, воспитательной и развивающей функций. </a:t>
            </a:r>
          </a:p>
          <a:p>
            <a:pPr marL="0" indent="342900" algn="just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Они могут включать разыгрывание сказок, сценок, театрализованные игры и игры-драматизации, танцы, ролевые диалоги по иллюстрациям, самостоятельные импровизации на темы, взятые из жизни (смешной случай, интересное событие и т. д.), просмотр и разыгрывание кукольных спектаклей, а также упражнения, направленные на развитие различных качеств дошкольников.</a:t>
            </a:r>
          </a:p>
          <a:p>
            <a:pPr marL="0" indent="342900" algn="just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 современных условиях только от педагогов зависит «быть» театрально-творческой деятельности в жизни ребенка или «не быть».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pPr marL="0" lvl="0" indent="0" algn="ctr">
              <a:buNone/>
            </a:pPr>
            <a:r>
              <a:rPr lang="ru-RU" sz="24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Помните: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Наш девиз: </a:t>
            </a: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«Да здравствует совместное творчество!». </a:t>
            </a:r>
            <a:r>
              <a:rPr lang="ru-RU" sz="2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Именно оно и является идеальным, если не основным средством развития ребёнка.</a:t>
            </a:r>
            <a:br>
              <a:rPr lang="ru-RU" sz="2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Дарите детям радость приобщения к театральному искусству 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2967335"/>
            <a:ext cx="7560840" cy="16619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ВНИМАНИЕ!!!</a:t>
            </a:r>
            <a:endParaRPr lang="ru-RU" sz="3600" b="1" cap="none" spc="0" dirty="0">
              <a:ln w="11430"/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482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2</Template>
  <TotalTime>2063</TotalTime>
  <Words>638</Words>
  <Application>Microsoft Office PowerPoint</Application>
  <PresentationFormat>Экран (4:3)</PresentationFormat>
  <Paragraphs>88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Шаблон 2</vt:lpstr>
      <vt:lpstr> Организация и методика проведения театрализованной деятельности в ДОУ                                                                                    Подготовила: Воспитатель Ликсудеева Н.А.</vt:lpstr>
      <vt:lpstr>Слайд 2</vt:lpstr>
      <vt:lpstr>Слайд 3</vt:lpstr>
      <vt:lpstr>Слайд 4</vt:lpstr>
      <vt:lpstr>   Формы организации театрализованной деятельности   </vt:lpstr>
      <vt:lpstr>Слайд 6</vt:lpstr>
      <vt:lpstr>   Методика организации театрализованных игр в разных возрастных группах </vt:lpstr>
      <vt:lpstr>Младшая группа:</vt:lpstr>
      <vt:lpstr>Средняя группа:</vt:lpstr>
      <vt:lpstr>Старшая  и подготовительная к школе группа: </vt:lpstr>
      <vt:lpstr>Организация уголка  театрализованной деятельности </vt:lpstr>
      <vt:lpstr>Слайд 12</vt:lpstr>
      <vt:lpstr>Слайд 13</vt:lpstr>
      <vt:lpstr> К режиссёрским играм относятся: </vt:lpstr>
      <vt:lpstr>Слайд 15</vt:lpstr>
      <vt:lpstr>К играм – драматизациям относятся:</vt:lpstr>
      <vt:lpstr>Виды драматизации </vt:lpstr>
      <vt:lpstr>Слайд 18</vt:lpstr>
      <vt:lpstr>Виды театров для всех возрастных групп </vt:lpstr>
      <vt:lpstr>Основные требования к организации театрализованных игр: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Второе занятие в рамках семинара-практикума  «Новые подходы и требования к организации предметно-пространственной среды  в соответствие с ФГОС ДО» ТЕМА: «Ознакомление с проектом ФИРО «Требования к созданию предметной развивающей среды, обеспечивающие реализацию основной общеобразовательной программы дошкольного образования»  ВОЛОГДА, 2014</dc:title>
  <dc:creator>Пользователь</dc:creator>
  <cp:lastModifiedBy>sad</cp:lastModifiedBy>
  <cp:revision>100</cp:revision>
  <dcterms:created xsi:type="dcterms:W3CDTF">2014-11-27T09:25:48Z</dcterms:created>
  <dcterms:modified xsi:type="dcterms:W3CDTF">2020-02-05T11:05:31Z</dcterms:modified>
</cp:coreProperties>
</file>