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800080"/>
    <a:srgbClr val="57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80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corowina.ucoz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ли ребенок говорить?</a:t>
            </a:r>
            <a:endParaRPr lang="ru-RU" b="1" i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228184" y="4797152"/>
            <a:ext cx="2408312" cy="1201688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 логопед:</a:t>
            </a:r>
          </a:p>
          <a:p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Страмнова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Н.В.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9144" y="257917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/>
              </a:rPr>
              <a:t>Речь</a:t>
            </a:r>
            <a:r>
              <a:rPr lang="ru-RU" sz="2400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/>
              </a:rPr>
              <a:t>– историческая сложившаяся форма общения людей посредством языка.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7868" y="1310717"/>
            <a:ext cx="3629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rgbClr val="660066"/>
                </a:solidFill>
                <a:latin typeface="Times New Roman"/>
              </a:rPr>
              <a:t> </a:t>
            </a:r>
            <a:r>
              <a:rPr lang="ru-RU" sz="3200" b="1" dirty="0" smtClean="0">
                <a:solidFill>
                  <a:srgbClr val="660066"/>
                </a:solidFill>
                <a:latin typeface="Times New Roman"/>
              </a:rPr>
              <a:t>«Факторы </a:t>
            </a:r>
            <a:r>
              <a:rPr lang="ru-RU" sz="3200" b="1" dirty="0">
                <a:solidFill>
                  <a:srgbClr val="660066"/>
                </a:solidFill>
                <a:latin typeface="Times New Roman"/>
              </a:rPr>
              <a:t>риска»</a:t>
            </a:r>
            <a:endParaRPr lang="ru-RU" sz="3200" dirty="0">
              <a:solidFill>
                <a:srgbClr val="6600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930118"/>
            <a:ext cx="41024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i="1" dirty="0" smtClean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ВНУТРИУТРОБНАЯ ПАТОЛОГИЯ</a:t>
            </a:r>
            <a:endParaRPr lang="ru-RU" i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nebolet.com/medimg/content/vrozhdennaja-rasshhelina-guby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617" y="1895492"/>
            <a:ext cx="2852003" cy="233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rastut-goda.ru/images/image3/gipoks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38002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ka-mama.ru/upload/resize_cache/iblock/afd/656_656_1/CZo5bAKW0AQL0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852936"/>
            <a:ext cx="500159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718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6064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НАСЛЕДСТВЕННАЯ ПРЕДРАСПОЛОЖЕННОСТЬ, ГЕНЕТИЧЕСКИЕ АНОМАЛИИ</a:t>
            </a:r>
            <a:endParaRPr lang="ru-RU" i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artofcare.ru/files/images/dent/786563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180" y="1628800"/>
            <a:ext cx="333375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3.gstatic.com/images?q=tbn:ANd9GcS2Rswn-ZyOSzdZWqcSr1WUGn0RGk3D6JFYMiTA9IbY0xm05mo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03" y="1101173"/>
            <a:ext cx="3744416" cy="228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ртинки по запросу аномалии развития зуб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11" y="3686859"/>
            <a:ext cx="4036760" cy="247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артинки по запросу дефекты развития челюст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929" y="3686858"/>
            <a:ext cx="4384939" cy="2478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20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76672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3.НЕБЛАГОПРИЯТНЫЕ РОДЫ И ИХ ПОСЛЕДСТВИЯ</a:t>
            </a:r>
            <a:endParaRPr lang="ru-RU" i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xn--80alxhn4d.xn--p1ai/images/a/2/majasuav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89" y="1123170"/>
            <a:ext cx="4279203" cy="244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vmede.org/sait/content/Akusherstvo_book_saveleva_2009/30_files/mb4_03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72" y="1988840"/>
            <a:ext cx="3057128" cy="445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9months.ru/uploads/article/images/shutterstock_191776457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4169574" cy="26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161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548680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ЗАБОЛЕВАНИЯ, ПЕРЕНЕСЕННЫЕ РЕБЕНКОМ В ПЕРВЫЕ ГОДЫ ЖИЗНИ</a:t>
            </a:r>
          </a:p>
        </p:txBody>
      </p:sp>
      <p:pic>
        <p:nvPicPr>
          <p:cNvPr id="4098" name="Picture 2" descr="http://www.mrtexpert.ru/upload/Prim.metodici/Ch_moz_travm/Ch_moz_travm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586740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vmiretrav.ru/img/content/krapivnitca-u-detei%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20" y="3501008"/>
            <a:ext cx="4493518" cy="298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750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404664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i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i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СОЦИАЛЬНАЯ СИТУАЦИЯ РАЗВИТИЯ</a:t>
            </a:r>
          </a:p>
        </p:txBody>
      </p:sp>
      <p:pic>
        <p:nvPicPr>
          <p:cNvPr id="5122" name="Picture 2" descr="http://szabotoi.ru/assets/images/resources/152/290x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196753"/>
            <a:ext cx="3248291" cy="21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velw.ru/wp-content/uploads/2015/10/420741bfceb799bdad5e5f18bd3ef1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96752"/>
            <a:ext cx="3208822" cy="210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cs621124.vk.me/v621124409/311e/4TZxYFdWyV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565" y="3442496"/>
            <a:ext cx="3989712" cy="296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768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04664"/>
            <a:ext cx="763284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marR="30480" algn="ctr">
              <a:spcAft>
                <a:spcPts val="0"/>
              </a:spcAft>
            </a:pPr>
            <a:r>
              <a:rPr lang="ru-RU" sz="2000" b="1" dirty="0">
                <a:solidFill>
                  <a:srgbClr val="660066"/>
                </a:solidFill>
                <a:latin typeface="Times New Roman"/>
                <a:ea typeface="Times New Roman"/>
              </a:rPr>
              <a:t>Основные этапы предречевого и речевого развития у детей раннего возраста.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 smtClean="0">
                <a:solidFill>
                  <a:srgbClr val="660066"/>
                </a:solidFill>
                <a:latin typeface="Times New Roman"/>
                <a:ea typeface="Times New Roman"/>
              </a:rPr>
              <a:t>1 </a:t>
            </a: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год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 Появление однословных предложений.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 1 год 3 месяца Увеличение запаса слов до 30.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1 год 6 месяцев Увеличение запаса слов до 40-50, легко повторяет часто слышимые слова.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1,5 – 2 года Появление фраз, двухсловных предложений. </a:t>
            </a:r>
          </a:p>
          <a:p>
            <a:pPr marL="320040" marR="30480" algn="just">
              <a:spcAft>
                <a:spcPts val="0"/>
              </a:spcAft>
            </a:pPr>
            <a:endParaRPr lang="ru-RU" b="1" dirty="0" smtClean="0">
              <a:solidFill>
                <a:srgbClr val="660066"/>
              </a:solidFill>
              <a:latin typeface="Times New Roman"/>
              <a:ea typeface="Times New Roman"/>
            </a:endParaRPr>
          </a:p>
          <a:p>
            <a:pPr marL="320040" marR="30480" algn="just">
              <a:spcAft>
                <a:spcPts val="0"/>
              </a:spcAft>
            </a:pPr>
            <a:r>
              <a:rPr lang="ru-RU" b="1" dirty="0" smtClean="0">
                <a:solidFill>
                  <a:srgbClr val="660066"/>
                </a:solidFill>
                <a:latin typeface="Times New Roman"/>
                <a:ea typeface="Times New Roman"/>
              </a:rPr>
              <a:t>2 </a:t>
            </a: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года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Появление вопросов: «Что это?», «Куда?», «Где?»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 Увеличение запаса слов до 200-300.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Начинает пользоваться прилагательными, местоимениями и предлогами.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Появление трехсловных предложений.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2 года 6 месяцев Появление многословных предложений.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2 года 6 месяцев – 3 года Активная речь с использованием сложноподчиненных предложений, при этом могут сохраняться трудности звукопроизношения (свистящие, шипящие). </a:t>
            </a:r>
          </a:p>
          <a:p>
            <a:pPr marL="320040" marR="30480" algn="just">
              <a:spcAft>
                <a:spcPts val="0"/>
              </a:spcAft>
            </a:pPr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Запас слов до 800-1000.</a:t>
            </a:r>
          </a:p>
          <a:p>
            <a:r>
              <a:rPr lang="ru-RU" b="1" dirty="0">
                <a:solidFill>
                  <a:srgbClr val="660066"/>
                </a:solidFill>
                <a:latin typeface="Times New Roman"/>
                <a:ea typeface="Times New Roman"/>
              </a:rPr>
              <a:t> Появление вопросов: «Когда?», «Почему</a:t>
            </a:r>
            <a:r>
              <a:rPr lang="ru-RU" b="1" dirty="0" smtClean="0">
                <a:solidFill>
                  <a:srgbClr val="660066"/>
                </a:solidFill>
                <a:latin typeface="Times New Roman"/>
                <a:ea typeface="Times New Roman"/>
              </a:rPr>
              <a:t>?»</a:t>
            </a:r>
            <a:r>
              <a:rPr lang="ru-RU" dirty="0"/>
              <a:t> </a:t>
            </a:r>
            <a:endParaRPr lang="ru-RU" dirty="0" smtClean="0"/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шаблона – Коровина Ирина Николаевна</a:t>
            </a:r>
          </a:p>
          <a:p>
            <a:pPr algn="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http://corowina.ucoz.com/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20040" marR="30480" algn="just">
              <a:spcAft>
                <a:spcPts val="0"/>
              </a:spcAft>
            </a:pPr>
            <a:endParaRPr lang="ru-RU" b="1" dirty="0">
              <a:solidFill>
                <a:srgbClr val="660066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72275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199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Будет ли ребенок говорить?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Natali_S</cp:lastModifiedBy>
  <cp:revision>9</cp:revision>
  <dcterms:created xsi:type="dcterms:W3CDTF">2013-01-06T18:32:13Z</dcterms:created>
  <dcterms:modified xsi:type="dcterms:W3CDTF">2016-03-31T10:28:43Z</dcterms:modified>
</cp:coreProperties>
</file>