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75" r:id="rId5"/>
    <p:sldId id="276" r:id="rId6"/>
    <p:sldId id="261" r:id="rId7"/>
    <p:sldId id="289" r:id="rId8"/>
    <p:sldId id="282" r:id="rId9"/>
    <p:sldId id="281" r:id="rId10"/>
    <p:sldId id="280" r:id="rId11"/>
    <p:sldId id="263" r:id="rId12"/>
    <p:sldId id="264" r:id="rId13"/>
    <p:sldId id="265" r:id="rId14"/>
    <p:sldId id="279" r:id="rId15"/>
    <p:sldId id="284" r:id="rId16"/>
    <p:sldId id="286" r:id="rId17"/>
    <p:sldId id="288" r:id="rId18"/>
    <p:sldId id="268" r:id="rId19"/>
    <p:sldId id="291" r:id="rId20"/>
    <p:sldId id="290" r:id="rId21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B0903C-2F6B-489D-A5D3-7B106E79A24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C0148E-5C1E-46EA-A678-4BA4AD1942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17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mtClean="0"/>
              <a:t>Летней ночью, на рассвете,</a:t>
            </a:r>
          </a:p>
          <a:p>
            <a:pPr>
              <a:buNone/>
            </a:pPr>
            <a:r>
              <a:rPr lang="ru-RU" smtClean="0"/>
              <a:t> 22 июня 1941 г. в 4 часа утра</a:t>
            </a:r>
          </a:p>
          <a:p>
            <a:pPr>
              <a:buNone/>
            </a:pPr>
            <a:r>
              <a:rPr lang="ru-RU" smtClean="0"/>
              <a:t> без объявления войны </a:t>
            </a:r>
          </a:p>
          <a:p>
            <a:pPr>
              <a:buNone/>
            </a:pPr>
            <a:r>
              <a:rPr lang="ru-RU" smtClean="0"/>
              <a:t>фашистская Германия </a:t>
            </a:r>
          </a:p>
          <a:p>
            <a:pPr>
              <a:buNone/>
            </a:pPr>
            <a:r>
              <a:rPr lang="ru-RU" smtClean="0"/>
              <a:t>напала на нашу Родину, </a:t>
            </a:r>
          </a:p>
          <a:p>
            <a:pPr>
              <a:buNone/>
            </a:pPr>
            <a:r>
              <a:rPr lang="ru-RU" smtClean="0"/>
              <a:t>прервав мирный труд</a:t>
            </a:r>
          </a:p>
          <a:p>
            <a:pPr>
              <a:buNone/>
            </a:pPr>
            <a:r>
              <a:rPr lang="ru-RU" smtClean="0"/>
              <a:t>русского народа.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0148E-5C1E-46EA-A678-4BA4AD194264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0148E-5C1E-46EA-A678-4BA4AD194264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0"/>
            <a:lum/>
          </a:blip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A852E67-04F9-4D50-9EC3-F39476051CDE}" type="datetimeFigureOut">
              <a:rPr lang="ru-RU" smtClean="0"/>
              <a:t>25.04.2025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0E1D09E-DA2E-4A45-991C-6EF8DF1A15F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5085184"/>
            <a:ext cx="6192688" cy="1368153"/>
          </a:xfrm>
        </p:spPr>
        <p:txBody>
          <a:bodyPr>
            <a:noAutofit/>
          </a:bodyPr>
          <a:lstStyle/>
          <a:p>
            <a:r>
              <a:rPr lang="ru-RU" sz="2000" b="1" smtClean="0">
                <a:solidFill>
                  <a:schemeClr val="tx1"/>
                </a:solidFill>
              </a:rPr>
              <a:t>                                 </a:t>
            </a:r>
            <a:endParaRPr lang="ru-RU" sz="2000" b="1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1844824"/>
            <a:ext cx="6815311" cy="201622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4400" smtClean="0">
                <a:solidFill>
                  <a:srgbClr val="C00000"/>
                </a:solidFill>
              </a:rPr>
              <a:t>9  МАЯ </a:t>
            </a:r>
            <a:br>
              <a:rPr lang="ru-RU" sz="4400" smtClean="0">
                <a:solidFill>
                  <a:srgbClr val="C00000"/>
                </a:solidFill>
              </a:rPr>
            </a:br>
            <a:r>
              <a:rPr lang="ru-RU" sz="4400" smtClean="0">
                <a:solidFill>
                  <a:srgbClr val="C00000"/>
                </a:solidFill>
              </a:rPr>
              <a:t>ДЕНЬ ПОБЕДЫ</a:t>
            </a:r>
            <a:endParaRPr lang="ru-RU" sz="4400">
              <a:solidFill>
                <a:srgbClr val="C00000"/>
              </a:solidFill>
            </a:endParaRPr>
          </a:p>
        </p:txBody>
      </p:sp>
      <p:pic>
        <p:nvPicPr>
          <p:cNvPr id="1026" name="Picture 2" descr="C:\Users\NAO\Desktop\ЛЕНТ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3763450"/>
            <a:ext cx="7224713" cy="219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15816" y="332656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smtClean="0">
                <a:solidFill>
                  <a:srgbClr val="C00000"/>
                </a:solidFill>
              </a:rPr>
              <a:t>1941 - 1945</a:t>
            </a:r>
            <a:endParaRPr lang="ru-RU" sz="480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5976" y="5157192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228184" y="6165304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Провела воспитатель:</a:t>
            </a:r>
          </a:p>
          <a:p>
            <a:r>
              <a:rPr lang="ru-RU" sz="1400" dirty="0" smtClean="0"/>
              <a:t>Жегулёва А. Д.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6755167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NAO\Desktop\ЛЕНТА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9602" y="4838700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323528" y="764704"/>
            <a:ext cx="6400800" cy="42691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smtClean="0">
                <a:solidFill>
                  <a:schemeClr val="tx1"/>
                </a:solidFill>
              </a:rPr>
              <a:t>22 июня </a:t>
            </a:r>
            <a:r>
              <a:rPr lang="ru-RU" b="1">
                <a:solidFill>
                  <a:schemeClr val="tx1"/>
                </a:solidFill>
              </a:rPr>
              <a:t>в 4 часа утра 1941 </a:t>
            </a:r>
            <a:r>
              <a:rPr lang="ru-RU" b="1" smtClean="0">
                <a:solidFill>
                  <a:schemeClr val="tx1"/>
                </a:solidFill>
              </a:rPr>
              <a:t>г. </a:t>
            </a:r>
          </a:p>
          <a:p>
            <a:pPr>
              <a:buNone/>
            </a:pPr>
            <a:r>
              <a:rPr lang="ru-RU" b="1" smtClean="0">
                <a:solidFill>
                  <a:schemeClr val="tx1"/>
                </a:solidFill>
              </a:rPr>
              <a:t> без объявления войны </a:t>
            </a:r>
          </a:p>
          <a:p>
            <a:pPr>
              <a:buNone/>
            </a:pPr>
            <a:r>
              <a:rPr lang="ru-RU" b="1" smtClean="0">
                <a:solidFill>
                  <a:schemeClr val="tx1"/>
                </a:solidFill>
              </a:rPr>
              <a:t>фашистская Германия </a:t>
            </a:r>
          </a:p>
          <a:p>
            <a:pPr>
              <a:buNone/>
            </a:pPr>
            <a:r>
              <a:rPr lang="ru-RU" b="1" smtClean="0">
                <a:solidFill>
                  <a:schemeClr val="tx1"/>
                </a:solidFill>
              </a:rPr>
              <a:t>напала на нашу Родину,</a:t>
            </a:r>
          </a:p>
          <a:p>
            <a:pPr>
              <a:buNone/>
            </a:pPr>
            <a:r>
              <a:rPr lang="ru-RU" b="1" smtClean="0">
                <a:solidFill>
                  <a:schemeClr val="tx1"/>
                </a:solidFill>
              </a:rPr>
              <a:t>нарушив мир и покой </a:t>
            </a:r>
          </a:p>
          <a:p>
            <a:pPr>
              <a:buNone/>
            </a:pPr>
            <a:r>
              <a:rPr lang="ru-RU" b="1" smtClean="0">
                <a:solidFill>
                  <a:schemeClr val="tx1"/>
                </a:solidFill>
              </a:rPr>
              <a:t>русского народа. </a:t>
            </a:r>
          </a:p>
          <a:p>
            <a:pPr>
              <a:buNone/>
            </a:pPr>
            <a:r>
              <a:rPr lang="ru-RU" altLang="ru-RU" sz="2400" b="1" smtClean="0">
                <a:solidFill>
                  <a:schemeClr val="tx1"/>
                </a:solidFill>
                <a:latin typeface="Palatino Linotype" pitchFamily="18" charset="0"/>
              </a:rPr>
              <a:t>Началась Великая </a:t>
            </a:r>
          </a:p>
          <a:p>
            <a:pPr>
              <a:buNone/>
            </a:pPr>
            <a:r>
              <a:rPr lang="ru-RU" altLang="ru-RU" sz="2400" b="1" smtClean="0">
                <a:solidFill>
                  <a:schemeClr val="tx1"/>
                </a:solidFill>
                <a:latin typeface="Palatino Linotype" pitchFamily="18" charset="0"/>
              </a:rPr>
              <a:t>Отечественная  война.</a:t>
            </a:r>
            <a:r>
              <a:rPr lang="ru-RU" altLang="ru-RU" sz="2400" b="1" smtClean="0">
                <a:latin typeface="Palatino Linotype" pitchFamily="18" charset="0"/>
              </a:rPr>
              <a:t> </a:t>
            </a:r>
          </a:p>
          <a:p>
            <a:pPr>
              <a:buNone/>
            </a:pPr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6409" y="1268760"/>
            <a:ext cx="4277591" cy="30326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308263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027" y="755672"/>
            <a:ext cx="5742642" cy="4071966"/>
          </a:xfrm>
        </p:spPr>
      </p:pic>
      <p:pic>
        <p:nvPicPr>
          <p:cNvPr id="6146" name="Picture 2" descr="C:\Users\NAO\Desktop\ЛЕНТА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4827638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одержимое 4"/>
          <p:cNvSpPr>
            <a:spLocks noGrp="1"/>
          </p:cNvSpPr>
          <p:nvPr>
            <p:ph sz="quarter" idx="4"/>
          </p:nvPr>
        </p:nvSpPr>
        <p:spPr>
          <a:xfrm flipH="1">
            <a:off x="7991728" y="1399032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331640" y="188640"/>
            <a:ext cx="6840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b="1">
                <a:solidFill>
                  <a:srgbClr val="002060"/>
                </a:solidFill>
                <a:latin typeface="Palatino Linotype" pitchFamily="18" charset="0"/>
              </a:rPr>
              <a:t>На защиту Родины поднялся весь народ</a:t>
            </a:r>
            <a:r>
              <a:rPr lang="ru-RU" altLang="ru-RU" b="1">
                <a:solidFill>
                  <a:srgbClr val="002060"/>
                </a:solidFill>
                <a:latin typeface="Palatino Linotype" pitchFamily="18" charset="0"/>
              </a:rPr>
              <a:t>.</a:t>
            </a:r>
            <a:endParaRPr lang="ru-RU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1775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5155640"/>
            <a:ext cx="6407572" cy="1718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431" y="116632"/>
            <a:ext cx="4810522" cy="3607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57158" y="2413338"/>
            <a:ext cx="8501122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  <a:p>
            <a:pPr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  <a:p>
            <a:pPr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  <a:p>
            <a:pPr algn="just">
              <a:spcBef>
                <a:spcPct val="50000"/>
              </a:spcBef>
            </a:pPr>
            <a:r>
              <a:rPr lang="ru-RU" altLang="ru-RU" sz="2200" b="1" smtClean="0">
                <a:latin typeface="Palatino Linotype" pitchFamily="18" charset="0"/>
              </a:rPr>
              <a:t>     Одними из первых приняли на себя удар врага защитники Брестской крепости. Немцев было намного больше, чем наших пограничников и они рассчитывали захватить крепость в течение часа, но им это сделать не удалось.</a:t>
            </a:r>
            <a:endParaRPr lang="ru-RU" altLang="ru-RU" sz="2200" b="1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1775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4989369"/>
            <a:ext cx="6668244" cy="1788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"/>
          <a:stretch>
            <a:fillRect/>
          </a:stretch>
        </p:blipFill>
        <p:spPr>
          <a:xfrm>
            <a:off x="469338" y="836712"/>
            <a:ext cx="4079273" cy="2376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357158" y="2413338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  <a:p>
            <a:pPr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  <a:p>
            <a:pPr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3789040"/>
            <a:ext cx="8604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  <a:p>
            <a:pPr algn="ctr"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  <a:p>
            <a:pPr algn="ctr">
              <a:spcBef>
                <a:spcPct val="50000"/>
              </a:spcBef>
            </a:pPr>
            <a:endParaRPr lang="ru-RU" altLang="ru-RU" smtClean="0">
              <a:latin typeface="Palatino Linotype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848838"/>
            <a:ext cx="3566200" cy="23492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191780"/>
            <a:ext cx="3491880" cy="2394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539552" y="260648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b="1">
                <a:solidFill>
                  <a:srgbClr val="002060"/>
                </a:solidFill>
                <a:latin typeface="Palatino Linotype" pitchFamily="18" charset="0"/>
              </a:rPr>
              <a:t>На защиту Родины поднялся весь народ.</a:t>
            </a:r>
            <a:endParaRPr lang="ru-RU" sz="240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504" y="3284984"/>
            <a:ext cx="28402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400" b="1" smtClean="0">
                <a:solidFill>
                  <a:srgbClr val="002060"/>
                </a:solidFill>
                <a:latin typeface="Palatino Linotype" pitchFamily="18" charset="0"/>
              </a:rPr>
              <a:t>Все </a:t>
            </a:r>
            <a:r>
              <a:rPr lang="ru-RU" altLang="ru-RU" sz="2400" b="1">
                <a:solidFill>
                  <a:srgbClr val="002060"/>
                </a:solidFill>
                <a:latin typeface="Palatino Linotype" pitchFamily="18" charset="0"/>
              </a:rPr>
              <a:t>те, кто остались в тылу, как могли, помогали </a:t>
            </a:r>
            <a:r>
              <a:rPr lang="ru-RU" altLang="ru-RU" sz="2400" b="1" smtClean="0">
                <a:solidFill>
                  <a:srgbClr val="002060"/>
                </a:solidFill>
                <a:latin typeface="Palatino Linotype" pitchFamily="18" charset="0"/>
              </a:rPr>
              <a:t>фронту.</a:t>
            </a:r>
            <a:endParaRPr lang="ru-RU" sz="24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1775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AO\Desktop\ЛЕНТА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4509120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03648" y="330620"/>
            <a:ext cx="63367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smtClean="0"/>
              <a:t>   </a:t>
            </a:r>
            <a:r>
              <a:rPr lang="ru-RU" sz="2200" b="1" smtClean="0"/>
              <a:t>Дети выживали, как могли.</a:t>
            </a:r>
            <a:endParaRPr lang="ru-RU" sz="2200" b="1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052736"/>
            <a:ext cx="4680520" cy="3576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92316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1720" y="5241704"/>
            <a:ext cx="5975524" cy="160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Объект 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430" y="669072"/>
            <a:ext cx="5432524" cy="3488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85720" y="3105835"/>
            <a:ext cx="86439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ru-RU" altLang="ru-RU" sz="2000" smtClean="0">
              <a:latin typeface="Palatino Linotype" pitchFamily="18" charset="0"/>
            </a:endParaRPr>
          </a:p>
          <a:p>
            <a:pPr algn="ctr">
              <a:spcBef>
                <a:spcPct val="50000"/>
              </a:spcBef>
            </a:pPr>
            <a:endParaRPr lang="ru-RU" altLang="ru-RU" sz="2000" smtClean="0">
              <a:latin typeface="Palatino Linotype" pitchFamily="18" charset="0"/>
            </a:endParaRPr>
          </a:p>
          <a:p>
            <a:pPr algn="ctr">
              <a:spcBef>
                <a:spcPct val="50000"/>
              </a:spcBef>
            </a:pPr>
            <a:endParaRPr lang="ru-RU" altLang="ru-RU" sz="2000" smtClean="0">
              <a:latin typeface="Palatino Linotype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altLang="ru-RU" sz="2200" b="1" smtClean="0">
                <a:latin typeface="Palatino Linotype" pitchFamily="18" charset="0"/>
              </a:rPr>
              <a:t>Быстро становились взрослыми, заменяя ушедших на фронт отцов и братьев.</a:t>
            </a:r>
            <a:endParaRPr lang="ru-RU" altLang="ru-RU" sz="2200" b="1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1775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0100" y="4838700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673812" y="4005064"/>
            <a:ext cx="5619750" cy="430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200" b="1">
                <a:latin typeface="Palatino Linotype" pitchFamily="18" charset="0"/>
              </a:rPr>
              <a:t>Собирали грибы и ягоды</a:t>
            </a:r>
            <a:r>
              <a:rPr lang="ru-RU" altLang="ru-RU" sz="220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461" y="620688"/>
            <a:ext cx="3098452" cy="2834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570137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4581128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14282" y="3105835"/>
            <a:ext cx="87154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ru-RU" altLang="ru-RU" sz="2000" smtClean="0">
              <a:latin typeface="Palatino Linotype" pitchFamily="18" charset="0"/>
            </a:endParaRPr>
          </a:p>
          <a:p>
            <a:pPr algn="ctr">
              <a:spcBef>
                <a:spcPct val="50000"/>
              </a:spcBef>
            </a:pPr>
            <a:endParaRPr lang="ru-RU" altLang="ru-RU" sz="2000" smtClean="0">
              <a:latin typeface="Palatino Linotype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altLang="ru-RU" sz="2200" b="1" smtClean="0">
                <a:latin typeface="Palatino Linotype" pitchFamily="18" charset="0"/>
              </a:rPr>
              <a:t>Боролись против фашистов в партизанских отрядах, участвовали в боевых действиях и удостаивались наград.</a:t>
            </a:r>
            <a:endParaRPr lang="ru-RU" altLang="ru-RU" sz="2200" b="1">
              <a:latin typeface="Palatino Linotype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88640"/>
            <a:ext cx="5652120" cy="3841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570137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4581128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одержимое 8"/>
          <p:cNvSpPr>
            <a:spLocks noGrp="1"/>
          </p:cNvSpPr>
          <p:nvPr>
            <p:ph sz="quarter" idx="14"/>
          </p:nvPr>
        </p:nvSpPr>
        <p:spPr>
          <a:xfrm>
            <a:off x="683568" y="3933056"/>
            <a:ext cx="8064896" cy="1388570"/>
          </a:xfrm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altLang="ru-RU" b="1" smtClean="0">
                <a:solidFill>
                  <a:schemeClr val="tx1"/>
                </a:solidFill>
                <a:latin typeface="Palatino Linotype" pitchFamily="18" charset="0"/>
              </a:rPr>
              <a:t>Женщины на войне, в основном, были связистками, снайперами, врачами и медсестрами.</a:t>
            </a:r>
          </a:p>
          <a:p>
            <a:endParaRPr lang="ru-RU" sz="200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0" y="404664"/>
            <a:ext cx="3043969" cy="1961989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04664"/>
            <a:ext cx="2952328" cy="19354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059832" y="1646244"/>
            <a:ext cx="3137679" cy="234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0137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35377" y="1268760"/>
            <a:ext cx="4056790" cy="3022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1560" y="1268760"/>
            <a:ext cx="3744416" cy="2950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C:\Users\NAO\Desktop\ЛЕНТА 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0464" y="4722899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11760" y="152316"/>
            <a:ext cx="4176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smtClean="0"/>
              <a:t>Бои велись повсюду: </a:t>
            </a:r>
          </a:p>
          <a:p>
            <a:pPr algn="ctr"/>
            <a:r>
              <a:rPr lang="ru-RU" sz="2200" b="1" smtClean="0"/>
              <a:t>на море…</a:t>
            </a:r>
            <a:endParaRPr lang="ru-RU" sz="2200" b="1"/>
          </a:p>
        </p:txBody>
      </p:sp>
    </p:spTree>
    <p:extLst>
      <p:ext uri="{BB962C8B-B14F-4D97-AF65-F5344CB8AC3E}">
        <p14:creationId xmlns:p14="http://schemas.microsoft.com/office/powerpoint/2010/main" val="62934998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2768600" cy="620713"/>
          </a:xfrm>
        </p:spPr>
        <p:txBody>
          <a:bodyPr/>
          <a:lstStyle/>
          <a:p>
            <a:pPr marL="0" indent="0" algn="ctr">
              <a:buNone/>
            </a:pPr>
            <a:r>
              <a:rPr lang="ru-RU" sz="22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ru-RU" sz="220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220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2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в воздухе…</a:t>
            </a:r>
            <a:endParaRPr lang="ru-RU" sz="22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218" name="Picture 2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4828396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32656"/>
            <a:ext cx="4139975" cy="2959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22" y="1838516"/>
            <a:ext cx="3927646" cy="3043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7541666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6752"/>
            <a:ext cx="403244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188640"/>
            <a:ext cx="2480063" cy="646008"/>
          </a:xfrm>
        </p:spPr>
        <p:txBody>
          <a:bodyPr/>
          <a:lstStyle/>
          <a:p>
            <a:pPr marL="0" indent="0" algn="ctr">
              <a:buNone/>
            </a:pPr>
            <a:r>
              <a:rPr lang="ru-RU" sz="2200" smtClean="0">
                <a:solidFill>
                  <a:schemeClr val="tx1"/>
                </a:solidFill>
              </a:rPr>
              <a:t>и на суше.</a:t>
            </a:r>
            <a:br>
              <a:rPr lang="ru-RU" sz="2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r>
              <a:rPr lang="ru-RU" sz="3200" smtClean="0">
                <a:solidFill>
                  <a:schemeClr val="tx1"/>
                </a:solidFill>
              </a:rPr>
              <a:t/>
            </a:r>
            <a:br>
              <a:rPr lang="ru-RU" sz="3200" smtClean="0">
                <a:solidFill>
                  <a:schemeClr val="tx1"/>
                </a:solidFill>
              </a:rPr>
            </a:br>
            <a:endParaRPr lang="ru-RU" sz="2200">
              <a:solidFill>
                <a:schemeClr val="tx1"/>
              </a:solidFill>
            </a:endParaRPr>
          </a:p>
        </p:txBody>
      </p:sp>
      <p:pic>
        <p:nvPicPr>
          <p:cNvPr id="10242" name="Picture 2" descr="C:\Users\NAO\Desktop\ЛЕНТА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4807836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"/>
          <a:stretch>
            <a:fillRect/>
          </a:stretch>
        </p:blipFill>
        <p:spPr>
          <a:xfrm>
            <a:off x="4677195" y="1196752"/>
            <a:ext cx="4330427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152902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4581128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одержимое 8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6" descr="53341336_1262654265_0_29209_f5e241_ori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 bwMode="auto">
          <a:xfrm>
            <a:off x="1785918" y="142853"/>
            <a:ext cx="5969599" cy="3982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3357562"/>
            <a:ext cx="9001156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ru-RU" altLang="ru-RU" sz="2000" smtClean="0"/>
          </a:p>
          <a:p>
            <a:pPr algn="ctr">
              <a:spcBef>
                <a:spcPct val="50000"/>
              </a:spcBef>
            </a:pPr>
            <a:endParaRPr lang="ru-RU" altLang="ru-RU" sz="2000" smtClean="0"/>
          </a:p>
          <a:p>
            <a:pPr algn="ctr">
              <a:spcBef>
                <a:spcPct val="50000"/>
              </a:spcBef>
            </a:pPr>
            <a:r>
              <a:rPr lang="ru-RU" altLang="ru-RU" sz="2200" b="1" smtClean="0"/>
              <a:t>Вот такие солдатские письма приходили с фронта.</a:t>
            </a:r>
            <a:endParaRPr lang="ru-RU" altLang="ru-RU" sz="2200" b="1"/>
          </a:p>
        </p:txBody>
      </p:sp>
    </p:spTree>
    <p:extLst>
      <p:ext uri="{BB962C8B-B14F-4D97-AF65-F5344CB8AC3E}">
        <p14:creationId xmlns:p14="http://schemas.microsoft.com/office/powerpoint/2010/main" val="113570137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4414" y="4896029"/>
            <a:ext cx="7315746" cy="196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одержимое 8"/>
          <p:cNvSpPr>
            <a:spLocks noGrp="1"/>
          </p:cNvSpPr>
          <p:nvPr>
            <p:ph sz="quarter" idx="14"/>
          </p:nvPr>
        </p:nvSpPr>
        <p:spPr>
          <a:xfrm>
            <a:off x="4645152" y="357166"/>
            <a:ext cx="3346704" cy="114300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altLang="ru-RU" smtClean="0"/>
              <a:t>   </a:t>
            </a:r>
            <a:r>
              <a:rPr lang="ru-RU" altLang="ru-RU" b="1" smtClean="0">
                <a:solidFill>
                  <a:schemeClr val="tx1"/>
                </a:solidFill>
              </a:rPr>
              <a:t>9 мая… Долгожданная победа! Воины возвращаются домой.</a:t>
            </a:r>
          </a:p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3357562"/>
            <a:ext cx="90011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ru-RU" altLang="ru-RU" sz="2000" smtClean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2696"/>
            <a:ext cx="4431992" cy="3233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146" y="1556792"/>
            <a:ext cx="4390125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570137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0520" y="4725144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одержимое 6"/>
          <p:cNvSpPr>
            <a:spLocks noGrp="1"/>
          </p:cNvSpPr>
          <p:nvPr>
            <p:ph sz="quarter" idx="13"/>
          </p:nvPr>
        </p:nvSpPr>
        <p:spPr>
          <a:xfrm flipV="1">
            <a:off x="4429123" y="4206238"/>
            <a:ext cx="60579" cy="4571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4"/>
          </p:nvPr>
        </p:nvSpPr>
        <p:spPr>
          <a:xfrm>
            <a:off x="6429388" y="357166"/>
            <a:ext cx="2500330" cy="42862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altLang="ru-RU" b="1" smtClean="0">
                <a:solidFill>
                  <a:schemeClr val="tx1"/>
                </a:solidFill>
              </a:rPr>
              <a:t>Чтобы люди помнили тех, кто отдал свою жизнь, чтобы жили мы с вами в мире – во многих городах был зажжен Вечный огонь</a:t>
            </a:r>
            <a:endParaRPr lang="ru-RU" b="1">
              <a:solidFill>
                <a:schemeClr val="tx1"/>
              </a:solidFill>
            </a:endParaRPr>
          </a:p>
        </p:txBody>
      </p:sp>
      <p:pic>
        <p:nvPicPr>
          <p:cNvPr id="9" name="Picture 4" descr="http://www.vladtime.ru/uploads/posts/2016-03/1457430630_436829.jpe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14282" y="428604"/>
            <a:ext cx="6096000" cy="4067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9510655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NAO\Desktop\ЛЕНТА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0520" y="4725144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Объект 1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4213225"/>
            <a:ext cx="60325" cy="31750"/>
          </a:xfrm>
        </p:spPr>
      </p:pic>
      <p:sp>
        <p:nvSpPr>
          <p:cNvPr id="10" name="Прямоугольник 9"/>
          <p:cNvSpPr/>
          <p:nvPr/>
        </p:nvSpPr>
        <p:spPr>
          <a:xfrm>
            <a:off x="371865" y="3210447"/>
            <a:ext cx="376808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200" b="1" smtClean="0"/>
              <a:t>Каждый год в День Победы в нашем городе проходит праздничный парад</a:t>
            </a:r>
            <a:endParaRPr lang="ru-RU" sz="2200" b="1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1"/>
            <a:ext cx="5128692" cy="2692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276" y="2132856"/>
            <a:ext cx="4423570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951065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1084"/>
            <a:ext cx="3024336" cy="4091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4" name="Picture 2" descr="C:\Users\NAO\Desktop\ЛЕНТА 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6449" y="4815836"/>
            <a:ext cx="7529513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211960" y="476672"/>
            <a:ext cx="18722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ru-RU" smtClean="0"/>
          </a:p>
          <a:p>
            <a:pPr algn="ctr"/>
            <a:endParaRPr lang="ru-RU" altLang="ru-RU" smtClean="0"/>
          </a:p>
          <a:p>
            <a:pPr algn="ctr"/>
            <a:endParaRPr lang="ru-RU" altLang="ru-RU" smtClean="0"/>
          </a:p>
          <a:p>
            <a:pPr algn="ctr"/>
            <a:endParaRPr lang="ru-RU" altLang="ru-RU" smtClean="0"/>
          </a:p>
        </p:txBody>
      </p:sp>
      <p:sp>
        <p:nvSpPr>
          <p:cNvPr id="4" name="TextBox 3"/>
          <p:cNvSpPr txBox="1"/>
          <p:nvPr/>
        </p:nvSpPr>
        <p:spPr>
          <a:xfrm>
            <a:off x="3923928" y="260648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И звучит праздничный салют…</a:t>
            </a: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224" y="980728"/>
            <a:ext cx="3923928" cy="2615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23528" y="4309306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smtClean="0"/>
              <a:t>Салют 9 мая 1941 года</a:t>
            </a:r>
            <a:endParaRPr lang="ru-RU" sz="1600"/>
          </a:p>
        </p:txBody>
      </p:sp>
      <p:sp>
        <p:nvSpPr>
          <p:cNvPr id="9" name="TextBox 8"/>
          <p:cNvSpPr txBox="1"/>
          <p:nvPr/>
        </p:nvSpPr>
        <p:spPr>
          <a:xfrm>
            <a:off x="4788024" y="3789040"/>
            <a:ext cx="3384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smtClean="0"/>
              <a:t>Салют в наше время</a:t>
            </a:r>
            <a:endParaRPr lang="ru-RU" sz="1600"/>
          </a:p>
        </p:txBody>
      </p:sp>
    </p:spTree>
    <p:extLst>
      <p:ext uri="{BB962C8B-B14F-4D97-AF65-F5344CB8AC3E}">
        <p14:creationId xmlns:p14="http://schemas.microsoft.com/office/powerpoint/2010/main" val="354270249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5527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476672"/>
            <a:ext cx="30963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Майский праздник –</a:t>
            </a:r>
          </a:p>
          <a:p>
            <a:r>
              <a:rPr lang="ru-RU" smtClean="0"/>
              <a:t>День Победы</a:t>
            </a:r>
          </a:p>
          <a:p>
            <a:r>
              <a:rPr lang="ru-RU" smtClean="0"/>
              <a:t>Отмечает вся страна.</a:t>
            </a:r>
          </a:p>
          <a:p>
            <a:r>
              <a:rPr lang="ru-RU" smtClean="0"/>
              <a:t>Надевают наши деды</a:t>
            </a:r>
          </a:p>
          <a:p>
            <a:r>
              <a:rPr lang="ru-RU" smtClean="0"/>
              <a:t>Боевые ордена.</a:t>
            </a: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5436096" y="615171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Их с утра зовёт дорога</a:t>
            </a:r>
          </a:p>
          <a:p>
            <a:r>
              <a:rPr lang="ru-RU" smtClean="0"/>
              <a:t>На торжественный парад.</a:t>
            </a:r>
          </a:p>
          <a:p>
            <a:r>
              <a:rPr lang="ru-RU" smtClean="0"/>
              <a:t>И задумчиво с порога</a:t>
            </a:r>
          </a:p>
          <a:p>
            <a:r>
              <a:rPr lang="ru-RU" smtClean="0"/>
              <a:t>Вслед им бабушки глядят.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12374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5279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a="http://schemas.openxmlformats.org/drawingml/2006/main" name="Воздушный пото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Arial"/>
        <a:cs typeface="Arial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Arial"/>
        <a:cs typeface="Arial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440</TotalTime>
  <Words>315</Words>
  <Application>Microsoft Office PowerPoint</Application>
  <PresentationFormat>Экран (4:3)</PresentationFormat>
  <Paragraphs>65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Воздушный поток</vt:lpstr>
      <vt:lpstr>9  МАЯ  ДЕНЬ ПОБЕДЫ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в воздухе…</vt:lpstr>
      <vt:lpstr>и на суше.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ПОБЕДЫ</dc:title>
  <dc:creator>Башкина С.В.</dc:creator>
  <cp:lastModifiedBy>4</cp:lastModifiedBy>
  <cp:revision>56</cp:revision>
  <dcterms:created xsi:type="dcterms:W3CDTF">2016-05-05T07:05:07Z</dcterms:created>
  <dcterms:modified xsi:type="dcterms:W3CDTF">2025-04-25T06:18:56Z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839370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