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7"/>
  </p:notesMasterIdLst>
  <p:handoutMasterIdLst>
    <p:handoutMasterId r:id="rId18"/>
  </p:handoutMasterIdLst>
  <p:sldIdLst>
    <p:sldId id="256" r:id="rId2"/>
    <p:sldId id="258" r:id="rId3"/>
    <p:sldId id="259" r:id="rId4"/>
    <p:sldId id="257" r:id="rId5"/>
    <p:sldId id="260" r:id="rId6"/>
    <p:sldId id="261" r:id="rId7"/>
    <p:sldId id="262" r:id="rId8"/>
    <p:sldId id="265" r:id="rId9"/>
    <p:sldId id="269" r:id="rId10"/>
    <p:sldId id="263" r:id="rId11"/>
    <p:sldId id="266" r:id="rId12"/>
    <p:sldId id="267" r:id="rId13"/>
    <p:sldId id="268" r:id="rId14"/>
    <p:sldId id="264" r:id="rId15"/>
    <p:sldId id="272" r:id="rId16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7" d="100"/>
          <a:sy n="67" d="100"/>
        </p:scale>
        <p:origin x="-1476" y="-1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BBBB41-CC90-4E53-9609-CF74AF593768}" type="datetimeFigureOut">
              <a:rPr lang="ru-RU" smtClean="0"/>
              <a:t>21.03.2025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1175A6-7E44-4326-94EF-BA2339CD08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688836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4EBB20-8377-471F-9CB9-F0B1A159514F}" type="datetimeFigureOut">
              <a:rPr lang="ru-RU" smtClean="0"/>
              <a:pPr/>
              <a:t>21.03.2025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1BBB73-6FEE-4CC7-9CEF-DA48D4835CE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78040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21.03.2025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21.03.2025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21.03.2025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21.03.2025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21.03.2025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21.03.2025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21.03.2025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21.03.2025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21.03.2025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Наши документы\Паська-Пасянька\гбдд\34464_0-550-700-1.jp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4"/>
            <a:ext cx="9144000" cy="6858024"/>
          </a:xfrm>
          <a:prstGeom prst="rect">
            <a:avLst/>
          </a:prstGeom>
          <a:noFill/>
          <a:effectLst/>
        </p:spPr>
      </p:pic>
      <p:sp>
        <p:nvSpPr>
          <p:cNvPr id="5" name="Прямоугольник 4"/>
          <p:cNvSpPr/>
          <p:nvPr/>
        </p:nvSpPr>
        <p:spPr>
          <a:xfrm>
            <a:off x="985953" y="2000240"/>
            <a:ext cx="7489166" cy="193899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6000" b="1" dirty="0" smtClean="0">
                <a:ln w="19050">
                  <a:solidFill>
                    <a:srgbClr val="FF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Безопасность </a:t>
            </a:r>
          </a:p>
          <a:p>
            <a:pPr algn="ctr"/>
            <a:r>
              <a:rPr lang="ru-RU" sz="6000" b="1" dirty="0" smtClean="0">
                <a:ln w="19050">
                  <a:solidFill>
                    <a:srgbClr val="FF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дорожного</a:t>
            </a:r>
            <a:r>
              <a:rPr lang="ru-RU" sz="6000" b="1" dirty="0" smtClean="0">
                <a:ln w="19050">
                  <a:solidFill>
                    <a:srgbClr val="FF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движения</a:t>
            </a:r>
            <a:endParaRPr lang="ru-RU" sz="6000" b="1" dirty="0">
              <a:ln w="19050">
                <a:solidFill>
                  <a:srgbClr val="FF0000"/>
                </a:solidFill>
                <a:prstDash val="solid"/>
              </a:ln>
              <a:solidFill>
                <a:srgbClr val="FFFFFF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953530" y="6000768"/>
            <a:ext cx="378161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Жегулёва А. Д</a:t>
            </a:r>
            <a:endParaRPr lang="ru-RU" sz="36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00166" y="2571744"/>
            <a:ext cx="5429272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Правила движенья знаешь?</a:t>
            </a:r>
          </a:p>
          <a:p>
            <a:pPr algn="ctr"/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Строго все их выполняешь?</a:t>
            </a:r>
          </a:p>
          <a:p>
            <a:pPr algn="ctr"/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Молодец, почет держи!</a:t>
            </a:r>
          </a:p>
          <a:p>
            <a:pPr algn="ctr"/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Другу все их расскажи!</a:t>
            </a:r>
            <a:endParaRPr lang="ru-RU" sz="3200" dirty="0">
              <a:solidFill>
                <a:srgbClr val="FF0000"/>
              </a:solidFill>
            </a:endParaRPr>
          </a:p>
        </p:txBody>
      </p:sp>
      <p:pic>
        <p:nvPicPr>
          <p:cNvPr id="2050" name="Picture 2" descr="D:\Наши документы\Паська-Пасянька\гбдд\pdd_autogazeta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142852"/>
            <a:ext cx="3200400" cy="26479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1" name="Picture 3" descr="D:\Наши документы\Паська-Пасянька\гбдд\4119_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43636" y="3786190"/>
            <a:ext cx="2602244" cy="29289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142852"/>
            <a:ext cx="8215370" cy="582594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rgbClr val="FFFF00"/>
                </a:solidFill>
              </a:rPr>
              <a:t> Участники дорожного движения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14348" y="1857364"/>
            <a:ext cx="5643602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Пешеходы</a:t>
            </a:r>
          </a:p>
          <a:p>
            <a:endParaRPr lang="ru-RU" sz="54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5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Пассажиры</a:t>
            </a:r>
          </a:p>
          <a:p>
            <a:endParaRPr lang="ru-RU" sz="54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5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 Водители   </a:t>
            </a:r>
            <a:endParaRPr lang="ru-RU" sz="5400" dirty="0"/>
          </a:p>
        </p:txBody>
      </p:sp>
      <p:pic>
        <p:nvPicPr>
          <p:cNvPr id="3078" name="Picture 6" descr="D:\Наши документы\Паська-Пасянька\гбдд\deti51111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43372" y="928670"/>
            <a:ext cx="1752600" cy="26479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079" name="Picture 7" descr="D:\Наши документы\Паська-Пасянька\гбдд\11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86380" y="2214554"/>
            <a:ext cx="1943100" cy="24574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080" name="Picture 8" descr="D:\Наши документы\Паська-Пасянька\гбдд\Ne96l4UNKO11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00826" y="3571876"/>
            <a:ext cx="2076450" cy="27622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348" y="214290"/>
            <a:ext cx="7467600" cy="571496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Правила движения -  достойны уважения</a:t>
            </a:r>
            <a:endParaRPr lang="ru-RU" sz="28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85720" y="785794"/>
            <a:ext cx="7643866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Для пешеходов</a:t>
            </a:r>
          </a:p>
          <a:p>
            <a:pPr algn="ctr"/>
            <a:r>
              <a:rPr lang="ru-RU" sz="2400" dirty="0" smtClean="0">
                <a:solidFill>
                  <a:schemeClr val="tx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· переходить улицу только на зеленый сигнал светофора; </a:t>
            </a:r>
          </a:p>
          <a:p>
            <a:r>
              <a:rPr lang="ru-RU" sz="2400" dirty="0" smtClean="0">
                <a:solidFill>
                  <a:schemeClr val="tx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·  переходить улицу в соответствующих местах, давая  </a:t>
            </a:r>
          </a:p>
          <a:p>
            <a:r>
              <a:rPr lang="ru-RU" sz="2400" dirty="0" smtClean="0">
                <a:solidFill>
                  <a:schemeClr val="tx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понять водителям о своем намерении, чтобы не </a:t>
            </a:r>
          </a:p>
          <a:p>
            <a:r>
              <a:rPr lang="ru-RU" sz="2400" dirty="0" smtClean="0">
                <a:solidFill>
                  <a:schemeClr val="tx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заставлять их резко тормозить; </a:t>
            </a:r>
          </a:p>
          <a:p>
            <a:r>
              <a:rPr lang="ru-RU" sz="2400" dirty="0" smtClean="0">
                <a:solidFill>
                  <a:schemeClr val="tx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·  передвигаться по тротуарам или обочинам; </a:t>
            </a:r>
          </a:p>
          <a:p>
            <a:r>
              <a:rPr lang="ru-RU" sz="2400" dirty="0" smtClean="0">
                <a:solidFill>
                  <a:schemeClr val="tx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·  пользоваться подземным переходом, если он есть; </a:t>
            </a:r>
          </a:p>
          <a:p>
            <a:r>
              <a:rPr lang="ru-RU" sz="2400" dirty="0" smtClean="0">
                <a:solidFill>
                  <a:schemeClr val="tx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·  не ходить рядом с проезжей частью;</a:t>
            </a:r>
          </a:p>
          <a:p>
            <a:r>
              <a:rPr lang="ru-RU" sz="2400" dirty="0" smtClean="0">
                <a:solidFill>
                  <a:schemeClr val="tx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·  не скапливаться на автобусных остановках, вынуждая </a:t>
            </a:r>
          </a:p>
          <a:p>
            <a:r>
              <a:rPr lang="ru-RU" sz="2400" dirty="0" smtClean="0">
                <a:solidFill>
                  <a:schemeClr val="tx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остальных пешеходов сходить с тротуара; </a:t>
            </a:r>
          </a:p>
          <a:p>
            <a:r>
              <a:rPr lang="ru-RU" sz="2400" dirty="0" smtClean="0">
                <a:solidFill>
                  <a:schemeClr val="tx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·  уступать дорогу родителям с детскими колясками; </a:t>
            </a:r>
          </a:p>
          <a:p>
            <a:r>
              <a:rPr lang="ru-RU" sz="2400" dirty="0" smtClean="0">
                <a:solidFill>
                  <a:schemeClr val="tx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·  не идти по узкому тротуару под руку или </a:t>
            </a:r>
          </a:p>
          <a:p>
            <a:r>
              <a:rPr lang="ru-RU" sz="2400" dirty="0" smtClean="0">
                <a:solidFill>
                  <a:schemeClr val="tx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обнявшись, занимая его целиком. </a:t>
            </a:r>
            <a:endParaRPr lang="ru-RU" sz="2400" dirty="0">
              <a:solidFill>
                <a:schemeClr val="tx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4" descr="D:\Наши документы\Паська-Пасянька\гбдд\На дорогах_files\image030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786710" y="5286388"/>
            <a:ext cx="1232278" cy="1071546"/>
          </a:xfrm>
          <a:prstGeom prst="rect">
            <a:avLst/>
          </a:prstGeom>
          <a:noFill/>
        </p:spPr>
      </p:pic>
      <p:pic>
        <p:nvPicPr>
          <p:cNvPr id="1027" name="Picture 3" descr="D:\Наши документы\Паська-Пасянька\гбдд\На дорогах_files\image031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58082" y="2071678"/>
            <a:ext cx="1223968" cy="106432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28596" y="214290"/>
            <a:ext cx="8215370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Для пассажиров</a:t>
            </a:r>
          </a:p>
          <a:p>
            <a:pPr algn="ctr"/>
            <a:endParaRPr lang="ru-RU" sz="32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u="sng" dirty="0" smtClean="0">
                <a:solidFill>
                  <a:schemeClr val="tx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Пассажир обязан:</a:t>
            </a:r>
          </a:p>
          <a:p>
            <a:r>
              <a:rPr lang="ru-RU" sz="2000" dirty="0" smtClean="0">
                <a:solidFill>
                  <a:schemeClr val="tx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Входить в транспорт и выходить из него со стороны тротуара или обочины или только после остановки транспорта;</a:t>
            </a:r>
          </a:p>
          <a:p>
            <a:r>
              <a:rPr lang="ru-RU" sz="2000" dirty="0" smtClean="0">
                <a:solidFill>
                  <a:schemeClr val="tx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Держаться за поручни;</a:t>
            </a:r>
          </a:p>
          <a:p>
            <a:r>
              <a:rPr lang="ru-RU" sz="2000" dirty="0" smtClean="0">
                <a:solidFill>
                  <a:schemeClr val="tx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Быть вежливыми, уступать место пожилым людям, инвалидам;</a:t>
            </a:r>
          </a:p>
          <a:p>
            <a:r>
              <a:rPr lang="ru-RU" sz="2000" dirty="0" smtClean="0">
                <a:solidFill>
                  <a:schemeClr val="tx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Покупать билеты только на остановках;</a:t>
            </a:r>
          </a:p>
          <a:p>
            <a:r>
              <a:rPr lang="ru-RU" sz="2000" dirty="0" smtClean="0">
                <a:solidFill>
                  <a:schemeClr val="tx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 коляске мотоцикла быть в застегнутом шлеме и держаться.</a:t>
            </a:r>
          </a:p>
          <a:p>
            <a:pPr algn="ctr"/>
            <a:endParaRPr lang="ru-RU" sz="2400" b="1" u="sng" dirty="0" smtClean="0">
              <a:solidFill>
                <a:schemeClr val="tx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u="sng" dirty="0" smtClean="0">
                <a:solidFill>
                  <a:schemeClr val="tx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Пассажир не должен:</a:t>
            </a:r>
          </a:p>
          <a:p>
            <a:r>
              <a:rPr lang="ru-RU" sz="2000" dirty="0" smtClean="0">
                <a:solidFill>
                  <a:schemeClr val="tx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            Отвлекать водителя разговорами и стучать в стекло кабины;</a:t>
            </a:r>
          </a:p>
          <a:p>
            <a:r>
              <a:rPr lang="ru-RU" sz="2000" dirty="0" smtClean="0">
                <a:solidFill>
                  <a:schemeClr val="tx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            Открывать двери транспорта во время его движения;</a:t>
            </a:r>
          </a:p>
          <a:p>
            <a:r>
              <a:rPr lang="ru-RU" sz="2000" dirty="0" smtClean="0">
                <a:solidFill>
                  <a:schemeClr val="tx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            Высовывать руки и голову из окон;</a:t>
            </a:r>
          </a:p>
          <a:p>
            <a:r>
              <a:rPr lang="ru-RU" sz="2000" dirty="0" smtClean="0">
                <a:solidFill>
                  <a:schemeClr val="tx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            Сидеть на заднем сидении мотоцикла, если не исполнилось </a:t>
            </a:r>
          </a:p>
          <a:p>
            <a:r>
              <a:rPr lang="ru-RU" sz="2000" dirty="0" smtClean="0">
                <a:solidFill>
                  <a:schemeClr val="tx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                      12 лет;</a:t>
            </a:r>
          </a:p>
          <a:p>
            <a:r>
              <a:rPr lang="ru-RU" sz="2000" dirty="0" smtClean="0">
                <a:solidFill>
                  <a:schemeClr val="tx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             Сидеть на переднем сидении легкового автомобиля, если не </a:t>
            </a:r>
          </a:p>
          <a:p>
            <a:r>
              <a:rPr lang="ru-RU" sz="2000" dirty="0" smtClean="0">
                <a:solidFill>
                  <a:schemeClr val="tx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                    исполнилось 12 лет;</a:t>
            </a:r>
          </a:p>
        </p:txBody>
      </p:sp>
      <p:pic>
        <p:nvPicPr>
          <p:cNvPr id="17413" name="Picture 5" descr="D:\Наши документы\Паська-Пасянька\гбдд\164386-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16" y="142852"/>
            <a:ext cx="1952083" cy="1466851"/>
          </a:xfrm>
          <a:prstGeom prst="rect">
            <a:avLst/>
          </a:prstGeom>
          <a:noFill/>
        </p:spPr>
      </p:pic>
      <p:pic>
        <p:nvPicPr>
          <p:cNvPr id="17414" name="Picture 6" descr="D:\Наши документы\Паська-Пасянька\гбдд\3vn160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5357826"/>
            <a:ext cx="1714485" cy="1285864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142852"/>
            <a:ext cx="8572560" cy="43971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dirty="0" smtClean="0">
                <a:solidFill>
                  <a:srgbClr val="FFFF00"/>
                </a:solidFill>
              </a:rPr>
              <a:t>На проезжей части случаются несчастья….</a:t>
            </a:r>
            <a:endParaRPr lang="ru-RU" sz="2800" b="1" dirty="0">
              <a:solidFill>
                <a:srgbClr val="FFFF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071670" y="642919"/>
            <a:ext cx="513756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 светофоре и дорожных знаках</a:t>
            </a:r>
          </a:p>
          <a:p>
            <a:endParaRPr lang="ru-RU" sz="28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endParaRPr lang="ru-RU" sz="2800" dirty="0"/>
          </a:p>
        </p:txBody>
      </p:sp>
      <p:pic>
        <p:nvPicPr>
          <p:cNvPr id="18435" name="Picture 3" descr="D:\Наши документы\Паська-Пасянька\гбдд\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43438" y="3429000"/>
            <a:ext cx="3143272" cy="3086122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642910" y="4214818"/>
            <a:ext cx="392909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tx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Первый светофор в России был в форме круга. Регулировщик поворачивал стрелку на нужный цвет </a:t>
            </a:r>
            <a:endParaRPr lang="ru-RU" sz="2400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14282" y="1928802"/>
            <a:ext cx="8809777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chemeClr val="tx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</a:t>
            </a:r>
            <a:r>
              <a:rPr lang="ru-RU" sz="2000" u="sng" dirty="0" smtClean="0">
                <a:solidFill>
                  <a:schemeClr val="tx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Светофор</a:t>
            </a:r>
            <a:r>
              <a:rPr lang="ru-RU" sz="2000" dirty="0" smtClean="0">
                <a:solidFill>
                  <a:schemeClr val="tx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– это устройство, которое световыми сигналами разрешает </a:t>
            </a:r>
          </a:p>
          <a:p>
            <a:r>
              <a:rPr lang="ru-RU" sz="2000" dirty="0" smtClean="0">
                <a:solidFill>
                  <a:schemeClr val="tx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или запрещает движение транспорта или пешехода. Сигналы располагаются в нем  в строгой последовательности: красный, желтый, зеленый.</a:t>
            </a:r>
          </a:p>
          <a:p>
            <a:r>
              <a:rPr lang="ru-RU" sz="2000" dirty="0" smtClean="0">
                <a:solidFill>
                  <a:schemeClr val="tx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Светофор  состоит из 2 частей: «СВЕТ» и «ФОРОС», что в переводе означает </a:t>
            </a:r>
            <a:r>
              <a:rPr lang="ru-RU" sz="2000" u="sng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несущий свет</a:t>
            </a:r>
            <a:endParaRPr lang="ru-RU" sz="2000" u="sng" dirty="0">
              <a:solidFill>
                <a:srgbClr val="FFFF00"/>
              </a:solidFill>
            </a:endParaRPr>
          </a:p>
        </p:txBody>
      </p:sp>
      <p:pic>
        <p:nvPicPr>
          <p:cNvPr id="18438" name="Picture 6" descr="D:\Наши документы\Паська-Пасянька\гбдд\На дорогах_files\stop1000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44" y="214290"/>
            <a:ext cx="785818" cy="1743534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84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84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7" dur="1000"/>
                                        <p:tgtEl>
                                          <p:spTgt spid="18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84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84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8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D:\Наши документы\Паська-Пасянька\гбдд\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3143248"/>
            <a:ext cx="2643206" cy="34416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357158" y="1571612"/>
            <a:ext cx="2775953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dirty="0" smtClean="0">
                <a:solidFill>
                  <a:schemeClr val="tx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Светофор </a:t>
            </a:r>
          </a:p>
          <a:p>
            <a:pPr algn="ctr"/>
            <a:r>
              <a:rPr lang="ru-RU" sz="3200" dirty="0" smtClean="0">
                <a:solidFill>
                  <a:schemeClr val="tx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для пешеходов</a:t>
            </a:r>
            <a:endParaRPr lang="ru-RU" sz="3200" dirty="0"/>
          </a:p>
        </p:txBody>
      </p:sp>
      <p:pic>
        <p:nvPicPr>
          <p:cNvPr id="5" name="Picture 5" descr="D:\Наши документы\Паська-Пасянька\гбдд\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57884" y="285728"/>
            <a:ext cx="2622030" cy="32861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5857884" y="4000504"/>
            <a:ext cx="2831031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 smtClean="0">
                <a:solidFill>
                  <a:schemeClr val="tx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Транспортный </a:t>
            </a:r>
          </a:p>
          <a:p>
            <a:pPr algn="ctr"/>
            <a:r>
              <a:rPr lang="ru-RU" sz="3200" dirty="0" smtClean="0">
                <a:solidFill>
                  <a:schemeClr val="tx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светофор</a:t>
            </a:r>
            <a:endParaRPr lang="ru-RU" sz="3200" dirty="0"/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8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57290" y="0"/>
            <a:ext cx="6858048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ru-RU" sz="3200" dirty="0" smtClean="0">
                <a:solidFill>
                  <a:schemeClr val="tx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Светофор - твой друг дорожный:</a:t>
            </a:r>
          </a:p>
          <a:p>
            <a:pPr>
              <a:lnSpc>
                <a:spcPct val="200000"/>
              </a:lnSpc>
            </a:pPr>
            <a:r>
              <a:rPr lang="ru-RU" sz="3200" dirty="0" smtClean="0">
                <a:solidFill>
                  <a:schemeClr val="tx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Видишь 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красный</a:t>
            </a:r>
            <a:r>
              <a:rPr lang="ru-RU" sz="3200" dirty="0" smtClean="0">
                <a:solidFill>
                  <a:schemeClr val="tx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? Просто ждем,</a:t>
            </a:r>
          </a:p>
          <a:p>
            <a:pPr>
              <a:lnSpc>
                <a:spcPct val="200000"/>
              </a:lnSpc>
            </a:pPr>
            <a:r>
              <a:rPr lang="ru-RU" sz="32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      Желтый</a:t>
            </a:r>
            <a:r>
              <a:rPr lang="ru-RU" sz="3200" dirty="0" smtClean="0">
                <a:solidFill>
                  <a:schemeClr val="tx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цвет – готовим ножки, </a:t>
            </a:r>
          </a:p>
          <a:p>
            <a:pPr>
              <a:lnSpc>
                <a:spcPct val="200000"/>
              </a:lnSpc>
            </a:pPr>
            <a:r>
              <a:rPr lang="ru-RU" sz="3200" dirty="0" smtClean="0">
                <a:solidFill>
                  <a:schemeClr val="tx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На </a:t>
            </a:r>
            <a:r>
              <a:rPr lang="ru-RU" sz="32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зеленый</a:t>
            </a:r>
            <a:r>
              <a:rPr lang="ru-RU" sz="3200" dirty="0" smtClean="0">
                <a:solidFill>
                  <a:schemeClr val="tx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мы идем!</a:t>
            </a:r>
            <a:endParaRPr lang="ru-RU" sz="3200" dirty="0"/>
          </a:p>
        </p:txBody>
      </p:sp>
      <p:pic>
        <p:nvPicPr>
          <p:cNvPr id="3" name="Picture 3" descr="D:\Наши документы\Паська-Пасянька\гбдд\На дорогах_files\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1000108"/>
            <a:ext cx="1171575" cy="3000375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4786314" y="4429132"/>
            <a:ext cx="3650423" cy="20928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Красный –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запрещает 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                движение,</a:t>
            </a:r>
          </a:p>
          <a:p>
            <a:pPr>
              <a:lnSpc>
                <a:spcPct val="200000"/>
              </a:lnSpc>
            </a:pPr>
            <a:r>
              <a:rPr lang="ru-RU" sz="2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Зеленый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- разрешает</a:t>
            </a:r>
          </a:p>
          <a:p>
            <a:endParaRPr lang="ru-RU" dirty="0"/>
          </a:p>
        </p:txBody>
      </p:sp>
      <p:pic>
        <p:nvPicPr>
          <p:cNvPr id="20482" name="Picture 2" descr="D:\Наши документы\Паська-Пасянька\гбдд\На дорогах_files\p17_svew.jpg"/>
          <p:cNvPicPr>
            <a:picLocks noChangeAspect="1" noChangeArrowheads="1"/>
          </p:cNvPicPr>
          <p:nvPr/>
        </p:nvPicPr>
        <p:blipFill>
          <a:blip r:embed="rId3"/>
          <a:srcRect l="10000" t="3074" r="9999" b="4712"/>
          <a:stretch>
            <a:fillRect/>
          </a:stretch>
        </p:blipFill>
        <p:spPr bwMode="auto">
          <a:xfrm>
            <a:off x="3143240" y="4000504"/>
            <a:ext cx="1428760" cy="26789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285852" y="642918"/>
            <a:ext cx="657229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Очень много разных знаков - </a:t>
            </a:r>
          </a:p>
          <a:p>
            <a:r>
              <a:rPr lang="ru-RU" sz="4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Их обязан каждый знать,</a:t>
            </a:r>
          </a:p>
          <a:p>
            <a:r>
              <a:rPr lang="ru-RU" sz="4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На дороге чтобы правил</a:t>
            </a:r>
          </a:p>
          <a:p>
            <a:r>
              <a:rPr lang="ru-RU" sz="4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Никогда не нарушать!</a:t>
            </a:r>
            <a:endParaRPr lang="ru-RU" sz="4000" dirty="0">
              <a:solidFill>
                <a:srgbClr val="FFFF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85720" y="4143380"/>
            <a:ext cx="842968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chemeClr val="tx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Дорожных знаков очень много, их красят в разные цвета для удобства и даже ночью их видно, так как они отражают свет фар. Знаки нарисованы без лишних деталей и во всех странах они одни и те же, что бы водители и пешеходы не ошибались. </a:t>
            </a:r>
            <a:endParaRPr lang="ru-RU" sz="2000" dirty="0"/>
          </a:p>
        </p:txBody>
      </p:sp>
    </p:spTree>
  </p:cSld>
  <p:clrMapOvr>
    <a:masterClrMapping/>
  </p:clrMapOvr>
  <p:transition spd="slow"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720" y="142852"/>
            <a:ext cx="850112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Дорожные знаки бывают:</a:t>
            </a:r>
          </a:p>
          <a:p>
            <a:endParaRPr lang="ru-RU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1506" name="Picture 2" descr="D:\Наши документы\Паська-Пасянька\гбдд\znaki1.jpg"/>
          <p:cNvPicPr>
            <a:picLocks noChangeAspect="1" noChangeArrowheads="1"/>
          </p:cNvPicPr>
          <p:nvPr/>
        </p:nvPicPr>
        <p:blipFill>
          <a:blip r:embed="rId2"/>
          <a:srcRect t="5920"/>
          <a:stretch>
            <a:fillRect/>
          </a:stretch>
        </p:blipFill>
        <p:spPr bwMode="auto">
          <a:xfrm>
            <a:off x="1214414" y="1643050"/>
            <a:ext cx="6500835" cy="4919368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2786050" y="1000108"/>
            <a:ext cx="376199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Предупреждающие</a:t>
            </a:r>
            <a:endParaRPr lang="ru-RU" sz="3200" dirty="0"/>
          </a:p>
        </p:txBody>
      </p:sp>
    </p:spTree>
  </p:cSld>
  <p:clrMapOvr>
    <a:masterClrMapping/>
  </p:clrMapOvr>
  <p:transition spd="slow"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28728" y="214290"/>
            <a:ext cx="627582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Информационно – указательные</a:t>
            </a:r>
          </a:p>
        </p:txBody>
      </p:sp>
      <p:pic>
        <p:nvPicPr>
          <p:cNvPr id="22532" name="Picture 4" descr="D:\Наши документы\Паська-Пасянька\гбдд\znaki5_1.jpg"/>
          <p:cNvPicPr>
            <a:picLocks noChangeAspect="1" noChangeArrowheads="1"/>
          </p:cNvPicPr>
          <p:nvPr/>
        </p:nvPicPr>
        <p:blipFill>
          <a:blip r:embed="rId2"/>
          <a:srcRect t="6731" b="15384"/>
          <a:stretch>
            <a:fillRect/>
          </a:stretch>
        </p:blipFill>
        <p:spPr bwMode="auto">
          <a:xfrm>
            <a:off x="1928794" y="785794"/>
            <a:ext cx="5286412" cy="5958289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2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71736" y="214290"/>
            <a:ext cx="360169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Предписывающие</a:t>
            </a:r>
          </a:p>
        </p:txBody>
      </p:sp>
      <p:pic>
        <p:nvPicPr>
          <p:cNvPr id="23554" name="Picture 2" descr="D:\Наши документы\Паська-Пасянька\гбдд\znaki4.jpg"/>
          <p:cNvPicPr>
            <a:picLocks noChangeAspect="1" noChangeArrowheads="1"/>
          </p:cNvPicPr>
          <p:nvPr/>
        </p:nvPicPr>
        <p:blipFill>
          <a:blip r:embed="rId2"/>
          <a:srcRect t="9615" b="25000"/>
          <a:stretch>
            <a:fillRect/>
          </a:stretch>
        </p:blipFill>
        <p:spPr bwMode="auto">
          <a:xfrm>
            <a:off x="1643042" y="846172"/>
            <a:ext cx="5534031" cy="5748219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714612" y="0"/>
            <a:ext cx="358963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Знаки приоритета</a:t>
            </a:r>
            <a:endParaRPr lang="ru-RU" sz="3200" dirty="0"/>
          </a:p>
        </p:txBody>
      </p:sp>
      <p:pic>
        <p:nvPicPr>
          <p:cNvPr id="24579" name="Picture 3" descr="D:\Наши документы\Паська-Пасянька\гбдд\prio.jpg"/>
          <p:cNvPicPr>
            <a:picLocks noChangeAspect="1" noChangeArrowheads="1"/>
          </p:cNvPicPr>
          <p:nvPr/>
        </p:nvPicPr>
        <p:blipFill>
          <a:blip r:embed="rId2"/>
          <a:srcRect t="5000" b="21428"/>
          <a:stretch>
            <a:fillRect/>
          </a:stretch>
        </p:blipFill>
        <p:spPr bwMode="auto">
          <a:xfrm>
            <a:off x="1428728" y="642918"/>
            <a:ext cx="5929303" cy="5987475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4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488" y="285728"/>
            <a:ext cx="6000792" cy="1857388"/>
          </a:xfrm>
        </p:spPr>
        <p:txBody>
          <a:bodyPr>
            <a:normAutofit/>
          </a:bodyPr>
          <a:lstStyle/>
          <a:p>
            <a:r>
              <a:rPr lang="ru-RU" sz="4000" b="1" i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Детям знать положено,</a:t>
            </a:r>
            <a:br>
              <a:rPr lang="ru-RU" sz="4000" b="1" i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i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   правила дорожные.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i="1" dirty="0" smtClean="0">
                <a:latin typeface="Times New Roman" pitchFamily="18" charset="0"/>
                <a:cs typeface="Times New Roman" pitchFamily="18" charset="0"/>
              </a:rPr>
            </a:br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 descr="D:\Наши документы\Паська-Пасянька\гбдд\portf_clip_image04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15074" y="5072074"/>
            <a:ext cx="2428860" cy="157605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074" name="Picture 2" descr="D:\Наши документы\Паська-Пасянька\гбдд\deti5ь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1000108"/>
            <a:ext cx="2114550" cy="26193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Прямоугольник 8"/>
          <p:cNvSpPr/>
          <p:nvPr/>
        </p:nvSpPr>
        <p:spPr>
          <a:xfrm>
            <a:off x="2428860" y="3071810"/>
            <a:ext cx="4866076" cy="20621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Улицу переходить</a:t>
            </a:r>
          </a:p>
          <a:p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Все имеют право, </a:t>
            </a:r>
          </a:p>
          <a:p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Только в лево посмотри, </a:t>
            </a:r>
          </a:p>
          <a:p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 потом на право!</a:t>
            </a:r>
            <a:endParaRPr lang="ru-RU" sz="3200" dirty="0"/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307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4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7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770" decel="100000"/>
                                        <p:tgtEl>
                                          <p:spTgt spid="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9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1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928670"/>
            <a:ext cx="8715436" cy="4643438"/>
          </a:xfrm>
        </p:spPr>
        <p:txBody>
          <a:bodyPr>
            <a:noAutofit/>
          </a:bodyPr>
          <a:lstStyle/>
          <a:p>
            <a:r>
              <a:rPr lang="ru-RU" sz="6000" dirty="0" smtClean="0">
                <a:solidFill>
                  <a:srgbClr val="FFFF00"/>
                </a:solidFill>
              </a:rPr>
              <a:t>Всем знать</a:t>
            </a:r>
            <a:br>
              <a:rPr lang="ru-RU" sz="6000" dirty="0" smtClean="0">
                <a:solidFill>
                  <a:srgbClr val="FFFF00"/>
                </a:solidFill>
              </a:rPr>
            </a:br>
            <a:r>
              <a:rPr lang="ru-RU" sz="6000" dirty="0" smtClean="0">
                <a:solidFill>
                  <a:srgbClr val="FFFF00"/>
                </a:solidFill>
              </a:rPr>
              <a:t>   правила </a:t>
            </a:r>
            <a:br>
              <a:rPr lang="ru-RU" sz="6000" dirty="0" smtClean="0">
                <a:solidFill>
                  <a:srgbClr val="FFFF00"/>
                </a:solidFill>
              </a:rPr>
            </a:br>
            <a:r>
              <a:rPr lang="ru-RU" sz="6000" dirty="0" smtClean="0">
                <a:solidFill>
                  <a:srgbClr val="FFFF00"/>
                </a:solidFill>
              </a:rPr>
              <a:t>        движенья, </a:t>
            </a:r>
            <a:br>
              <a:rPr lang="ru-RU" sz="6000" dirty="0" smtClean="0">
                <a:solidFill>
                  <a:srgbClr val="FFFF00"/>
                </a:solidFill>
              </a:rPr>
            </a:br>
            <a:r>
              <a:rPr lang="ru-RU" sz="6000" dirty="0" smtClean="0">
                <a:solidFill>
                  <a:srgbClr val="FFFF00"/>
                </a:solidFill>
              </a:rPr>
              <a:t>            как таблицу </a:t>
            </a:r>
            <a:br>
              <a:rPr lang="ru-RU" sz="6000" dirty="0" smtClean="0">
                <a:solidFill>
                  <a:srgbClr val="FFFF00"/>
                </a:solidFill>
              </a:rPr>
            </a:br>
            <a:r>
              <a:rPr lang="ru-RU" sz="6000" dirty="0" smtClean="0">
                <a:solidFill>
                  <a:srgbClr val="FFFF00"/>
                </a:solidFill>
              </a:rPr>
              <a:t>                умноженья!!! </a:t>
            </a:r>
            <a:endParaRPr lang="ru-RU" sz="6000" dirty="0">
              <a:solidFill>
                <a:srgbClr val="FFFF00"/>
              </a:solidFill>
            </a:endParaRPr>
          </a:p>
        </p:txBody>
      </p:sp>
      <p:pic>
        <p:nvPicPr>
          <p:cNvPr id="31746" name="Picture 2" descr="D:\Наши документы\Паська-Пасянька\гбдд\1228675727_1228616263_pic_id12168.jpeg"/>
          <p:cNvPicPr>
            <a:picLocks noChangeAspect="1" noChangeArrowheads="1"/>
          </p:cNvPicPr>
          <p:nvPr/>
        </p:nvPicPr>
        <p:blipFill>
          <a:blip r:embed="rId2"/>
          <a:srcRect l="5000" r="6666" b="17054"/>
          <a:stretch>
            <a:fillRect/>
          </a:stretch>
        </p:blipFill>
        <p:spPr bwMode="auto">
          <a:xfrm>
            <a:off x="214282" y="4643446"/>
            <a:ext cx="2571736" cy="2076789"/>
          </a:xfrm>
          <a:prstGeom prst="rect">
            <a:avLst/>
          </a:prstGeom>
          <a:noFill/>
        </p:spPr>
      </p:pic>
      <p:pic>
        <p:nvPicPr>
          <p:cNvPr id="31747" name="Picture 3" descr="D:\Наши документы\Паська-Пасянька\гбдд\z05.jpg"/>
          <p:cNvPicPr>
            <a:picLocks noChangeAspect="1" noChangeArrowheads="1"/>
          </p:cNvPicPr>
          <p:nvPr/>
        </p:nvPicPr>
        <p:blipFill>
          <a:blip r:embed="rId3"/>
          <a:srcRect l="1843" t="17511" r="7862" b="4341"/>
          <a:stretch>
            <a:fillRect/>
          </a:stretch>
        </p:blipFill>
        <p:spPr bwMode="auto">
          <a:xfrm>
            <a:off x="6000760" y="142852"/>
            <a:ext cx="2735811" cy="3176652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Другая 2">
      <a:dk1>
        <a:srgbClr val="344D6C"/>
      </a:dk1>
      <a:lt1>
        <a:srgbClr val="809EC2"/>
      </a:lt1>
      <a:dk2>
        <a:srgbClr val="4E74A3"/>
      </a:dk2>
      <a:lt2>
        <a:srgbClr val="809EC2"/>
      </a:lt2>
      <a:accent1>
        <a:srgbClr val="CCD8E6"/>
      </a:accent1>
      <a:accent2>
        <a:srgbClr val="CCD8E6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398</TotalTime>
  <Words>469</Words>
  <Application>Microsoft Office PowerPoint</Application>
  <PresentationFormat>Экран (4:3)</PresentationFormat>
  <Paragraphs>79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Эркер</vt:lpstr>
      <vt:lpstr>Презентация PowerPoint</vt:lpstr>
      <vt:lpstr>Презентация PowerPoint</vt:lpstr>
      <vt:lpstr> Участники дорожного движения</vt:lpstr>
      <vt:lpstr> Правила движения -  достойны уважения</vt:lpstr>
      <vt:lpstr>Презентация PowerPoint</vt:lpstr>
      <vt:lpstr>На проезжей части случаются несчастья….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Детям знать положено,     правила дорожные. </vt:lpstr>
      <vt:lpstr>Всем знать    правила          движенья,              как таблицу                  умноженья!!!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4</cp:lastModifiedBy>
  <cp:revision>44</cp:revision>
  <cp:lastPrinted>2016-03-21T14:05:26Z</cp:lastPrinted>
  <dcterms:modified xsi:type="dcterms:W3CDTF">2025-03-21T10:00:16Z</dcterms:modified>
</cp:coreProperties>
</file>