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57" r:id="rId3"/>
    <p:sldId id="258" r:id="rId4"/>
    <p:sldId id="256" r:id="rId5"/>
    <p:sldId id="259" r:id="rId6"/>
    <p:sldId id="260" r:id="rId7"/>
    <p:sldId id="261" r:id="rId8"/>
    <p:sldId id="262" r:id="rId9"/>
    <p:sldId id="268" r:id="rId10"/>
    <p:sldId id="269" r:id="rId11"/>
    <p:sldId id="263" r:id="rId12"/>
    <p:sldId id="264" r:id="rId13"/>
    <p:sldId id="265" r:id="rId14"/>
    <p:sldId id="266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РМО специалистов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«Сенсорная интеграция в работе специалистов </a:t>
            </a:r>
            <a:r>
              <a:rPr lang="ru-RU" sz="4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ДОо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797152"/>
            <a:ext cx="6991672" cy="165273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Подготовила: руководитель РМО специалистов Романова Г. А.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Починки 2023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80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221088"/>
            <a:ext cx="5791200" cy="137160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По данным Федерального реестра инвалидов за последние 5 лет количество детей с ОВЗ увеличилось на 150 тыс. и составило на апрель 2022 г. </a:t>
            </a:r>
            <a:r>
              <a:rPr lang="ru-RU" b="1" dirty="0">
                <a:latin typeface="Times New Roman"/>
                <a:ea typeface="Calibri"/>
              </a:rPr>
              <a:t>– 735 тыс. детей.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1680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5791200" cy="1371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Причины роста численности детей с ОВЗ: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276872"/>
            <a:ext cx="7620000" cy="4373563"/>
          </a:xfrm>
        </p:spPr>
        <p:txBody>
          <a:bodyPr>
            <a:normAutofit/>
          </a:bodyPr>
          <a:lstStyle/>
          <a:p>
            <a:pPr marL="342900" indent="-342900" algn="ctr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 уровня медицины</a:t>
            </a:r>
          </a:p>
          <a:p>
            <a:pPr marL="342900" indent="-342900" algn="ctr">
              <a:buFontTx/>
              <a:buChar char="-"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причины</a:t>
            </a:r>
          </a:p>
          <a:p>
            <a:pPr marL="342900" indent="-342900" algn="ctr">
              <a:buFontTx/>
              <a:buChar char="-"/>
            </a:pPr>
            <a:r>
              <a:rPr lang="ru-RU" sz="3200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Цифровизация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компьютеризация</a:t>
            </a:r>
            <a:endParaRPr lang="ru-RU" sz="32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77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8769" y="332656"/>
            <a:ext cx="4639072" cy="936104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Игры детей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196752"/>
            <a:ext cx="3291840" cy="639762"/>
          </a:xfrm>
        </p:spPr>
        <p:txBody>
          <a:bodyPr/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сейчас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015309"/>
            <a:ext cx="3888432" cy="2348612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12882" y="1268760"/>
            <a:ext cx="3291840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раньше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715" y="4365104"/>
            <a:ext cx="3292475" cy="2348632"/>
          </a:xfrm>
        </p:spPr>
      </p:pic>
      <p:pic>
        <p:nvPicPr>
          <p:cNvPr id="1026" name="Picture 2" descr="https://avatars.dzeninfra.ru/get-zen_doc/2436983/pub_5fc8bc0eaa857937983ffc9d_5fc9dd4d6bcad04cbc2b2689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485" y="1988840"/>
            <a:ext cx="3312368" cy="220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15535"/>
            <a:ext cx="3840510" cy="199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18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933056"/>
            <a:ext cx="5791200" cy="13716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Данные Центра лечебной педагогики за последние 15 лет позволяют утверждать, что </a:t>
            </a:r>
            <a:r>
              <a:rPr lang="ru-RU" sz="2800" b="1" dirty="0">
                <a:latin typeface="Times New Roman"/>
                <a:ea typeface="Calibri"/>
              </a:rPr>
              <a:t>у 70-80 % детей,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/>
                <a:ea typeface="Calibri"/>
              </a:rPr>
              <a:t>имеющих проблемы в развитии, присутствуют нарушения или дефициты в работе сенсорных систем. </a:t>
            </a:r>
            <a:endParaRPr lang="ru-RU" sz="28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1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365104"/>
            <a:ext cx="5791200" cy="13716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что же такое сенсорная интеграция?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Сенсорная интеграция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это взаимодействие всех органов чувств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человека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Взаимодействие это очень сложное, и начинается оно задолго до рождения ребенка, уже в конце 3-й недели беременности! </a:t>
            </a:r>
          </a:p>
        </p:txBody>
      </p:sp>
    </p:spTree>
    <p:extLst>
      <p:ext uri="{BB962C8B-B14F-4D97-AF65-F5344CB8AC3E}">
        <p14:creationId xmlns:p14="http://schemas.microsoft.com/office/powerpoint/2010/main" val="2496628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-315416"/>
            <a:ext cx="5791200" cy="1371600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spc="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+mn-cs"/>
              </a:rPr>
              <a:t>Процесс сенсорной интеграции состоит из нескольких этапов: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80920" cy="4896544"/>
          </a:xfrm>
        </p:spPr>
        <p:txBody>
          <a:bodyPr>
            <a:noAutofit/>
          </a:bodyPr>
          <a:lstStyle/>
          <a:p>
            <a:r>
              <a:rPr lang="ru-RU" sz="2400" b="0" dirty="0" smtClean="0">
                <a:latin typeface="Times New Roman"/>
                <a:ea typeface="Calibri"/>
              </a:rPr>
              <a:t>1.Сенсорная </a:t>
            </a:r>
            <a:r>
              <a:rPr lang="ru-RU" sz="2400" b="0" dirty="0">
                <a:latin typeface="Times New Roman"/>
                <a:ea typeface="Calibri"/>
              </a:rPr>
              <a:t>регистрации происходит благодаря работе наших сенсорных систем: тактильной, вестибулярной, визуальной, аудиальной, </a:t>
            </a:r>
            <a:r>
              <a:rPr lang="ru-RU" sz="2400" b="0" dirty="0" err="1" smtClean="0">
                <a:latin typeface="Times New Roman"/>
                <a:ea typeface="Calibri"/>
              </a:rPr>
              <a:t>проприоцептивной</a:t>
            </a:r>
            <a:r>
              <a:rPr lang="ru-RU" sz="2400" b="0" dirty="0" smtClean="0">
                <a:latin typeface="Times New Roman"/>
                <a:ea typeface="Calibri"/>
              </a:rPr>
              <a:t>, </a:t>
            </a:r>
            <a:r>
              <a:rPr lang="ru-RU" sz="2400" b="0" dirty="0">
                <a:latin typeface="Times New Roman"/>
                <a:ea typeface="Calibri"/>
              </a:rPr>
              <a:t>систем вкуса и запаха</a:t>
            </a:r>
            <a:r>
              <a:rPr lang="ru-RU" sz="2400" b="0" dirty="0" smtClean="0">
                <a:latin typeface="Times New Roman"/>
                <a:ea typeface="Calibri"/>
              </a:rPr>
              <a:t>.</a:t>
            </a:r>
          </a:p>
          <a:p>
            <a:r>
              <a:rPr lang="ru-RU" sz="2400" b="0" dirty="0">
                <a:latin typeface="Times New Roman"/>
                <a:ea typeface="Calibri"/>
              </a:rPr>
              <a:t>2. Сенсорная ориентация помогает понять, требует ли новая сенсорная информация нашего внимания или её можно проигнорировать</a:t>
            </a:r>
            <a:r>
              <a:rPr lang="ru-RU" sz="2400" b="0" dirty="0" smtClean="0">
                <a:latin typeface="Times New Roman"/>
                <a:ea typeface="Calibri"/>
              </a:rPr>
              <a:t>.</a:t>
            </a:r>
          </a:p>
          <a:p>
            <a:r>
              <a:rPr lang="ru-RU" sz="2400" b="0" dirty="0">
                <a:latin typeface="Times New Roman"/>
                <a:ea typeface="Calibri"/>
              </a:rPr>
              <a:t>3. Интерпретация сенсорной информации происходит на уровне мозга</a:t>
            </a:r>
            <a:r>
              <a:rPr lang="ru-RU" sz="2400" b="0" dirty="0" smtClean="0">
                <a:latin typeface="Times New Roman"/>
                <a:ea typeface="Calibri"/>
              </a:rPr>
              <a:t>.</a:t>
            </a:r>
          </a:p>
          <a:p>
            <a:r>
              <a:rPr lang="ru-RU" sz="2400" b="0" dirty="0">
                <a:latin typeface="Times New Roman"/>
                <a:ea typeface="Calibri"/>
              </a:rPr>
              <a:t>4. Организация ответной реакции </a:t>
            </a:r>
            <a:r>
              <a:rPr lang="ru-RU" sz="2400" b="0" dirty="0" smtClean="0">
                <a:latin typeface="Times New Roman"/>
                <a:ea typeface="Calibri"/>
              </a:rPr>
              <a:t>оформляется </a:t>
            </a:r>
            <a:r>
              <a:rPr lang="ru-RU" sz="2400" b="0" dirty="0">
                <a:latin typeface="Times New Roman"/>
                <a:ea typeface="Calibri"/>
              </a:rPr>
              <a:t>в виде эмоциональной, когнитивной или моторной реакции на стимул</a:t>
            </a:r>
            <a:r>
              <a:rPr lang="ru-RU" sz="2400" b="0" dirty="0" smtClean="0">
                <a:latin typeface="Times New Roman"/>
                <a:ea typeface="Calibri"/>
              </a:rPr>
              <a:t>.</a:t>
            </a:r>
          </a:p>
          <a:p>
            <a:r>
              <a:rPr lang="ru-RU" sz="2400" b="0" dirty="0">
                <a:latin typeface="Times New Roman"/>
                <a:ea typeface="Calibri"/>
              </a:rPr>
              <a:t>5. Исполнение ответной реакции на сенсорный стимул является финальным этапом процесса сенсорной интеграции.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1514345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5791200" cy="13716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Неэффективный адаптивный ответ: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AutoNum type="arabicParenR"/>
            </a:pPr>
            <a:r>
              <a:rPr lang="ru-RU" sz="3200" b="0" dirty="0" smtClean="0">
                <a:latin typeface="Times New Roman"/>
                <a:ea typeface="Calibri"/>
              </a:rPr>
              <a:t>Повышенная </a:t>
            </a:r>
            <a:r>
              <a:rPr lang="ru-RU" sz="3200" b="0" dirty="0">
                <a:latin typeface="Times New Roman"/>
                <a:ea typeface="Calibri"/>
              </a:rPr>
              <a:t>или пониженная чувствительность к различным </a:t>
            </a:r>
            <a:r>
              <a:rPr lang="ru-RU" sz="3200" b="0" dirty="0" smtClean="0">
                <a:latin typeface="Times New Roman"/>
                <a:ea typeface="Calibri"/>
              </a:rPr>
              <a:t>стимулам</a:t>
            </a:r>
          </a:p>
          <a:p>
            <a:pPr marL="457200" indent="-457200" algn="ctr">
              <a:buAutoNum type="arabicParenR"/>
            </a:pPr>
            <a:r>
              <a:rPr lang="ru-RU" sz="3200" b="0" dirty="0" smtClean="0">
                <a:latin typeface="Times New Roman"/>
                <a:ea typeface="Calibri"/>
              </a:rPr>
              <a:t>сенсорно-дискриминационные расстройства</a:t>
            </a:r>
          </a:p>
          <a:p>
            <a:pPr marL="457200" indent="-457200" algn="ctr">
              <a:buAutoNum type="arabicParenR"/>
            </a:pPr>
            <a:r>
              <a:rPr lang="ru-RU" sz="3200" b="0" dirty="0">
                <a:latin typeface="Times New Roman"/>
                <a:ea typeface="Calibri"/>
              </a:rPr>
              <a:t>сенсорные моторные </a:t>
            </a:r>
            <a:r>
              <a:rPr lang="ru-RU" sz="3200" b="0" dirty="0" smtClean="0">
                <a:latin typeface="Times New Roman"/>
                <a:ea typeface="Calibri"/>
              </a:rPr>
              <a:t>нарушения</a:t>
            </a:r>
          </a:p>
          <a:p>
            <a:pPr marL="457200" indent="-457200" algn="ctr">
              <a:buAutoNum type="arabi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47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791200" cy="13716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Диагностика: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064896" cy="5040560"/>
          </a:xfrm>
        </p:spPr>
        <p:txBody>
          <a:bodyPr>
            <a:normAutofit/>
          </a:bodyPr>
          <a:lstStyle/>
          <a:p>
            <a:pPr algn="ctr"/>
            <a:r>
              <a:rPr lang="ru-RU" sz="3200" b="0" dirty="0" smtClean="0">
                <a:latin typeface="Times New Roman"/>
                <a:ea typeface="Calibri"/>
              </a:rPr>
              <a:t>* Диагностическая </a:t>
            </a:r>
            <a:r>
              <a:rPr lang="ru-RU" sz="3200" b="0" dirty="0">
                <a:latin typeface="Times New Roman"/>
                <a:ea typeface="Calibri"/>
              </a:rPr>
              <a:t>часть работы строится на данных полученных в результате наблюдения за деятельностью ребенка </a:t>
            </a:r>
            <a:r>
              <a:rPr lang="ru-RU" sz="3200" b="0" dirty="0" smtClean="0">
                <a:latin typeface="Times New Roman"/>
                <a:ea typeface="Calibri"/>
              </a:rPr>
              <a:t>и </a:t>
            </a:r>
            <a:r>
              <a:rPr lang="ru-RU" sz="3200" b="0" dirty="0">
                <a:latin typeface="Times New Roman"/>
                <a:ea typeface="Calibri"/>
              </a:rPr>
              <a:t>беседы с родителями. </a:t>
            </a:r>
            <a:endParaRPr lang="ru-RU" sz="3200" b="0" dirty="0" smtClean="0">
              <a:latin typeface="Times New Roman"/>
              <a:ea typeface="Calibri"/>
            </a:endParaRPr>
          </a:p>
          <a:p>
            <a:pPr algn="ctr"/>
            <a:r>
              <a:rPr lang="ru-RU" sz="3200" b="0" dirty="0" smtClean="0">
                <a:latin typeface="Times New Roman"/>
                <a:ea typeface="Calibri"/>
              </a:rPr>
              <a:t>* «</a:t>
            </a:r>
            <a:r>
              <a:rPr lang="ru-RU" sz="3200" b="0" dirty="0">
                <a:latin typeface="Times New Roman"/>
                <a:ea typeface="Calibri"/>
              </a:rPr>
              <a:t>Опросник сенсорной интеграции», опубликованный на сайте «Ассоциация Специалистов Сенсорной интеграции» (sentsint.ru)</a:t>
            </a:r>
            <a:endParaRPr lang="ru-RU" sz="3200" b="0" dirty="0"/>
          </a:p>
        </p:txBody>
      </p:sp>
    </p:spTree>
    <p:extLst>
      <p:ext uri="{BB962C8B-B14F-4D97-AF65-F5344CB8AC3E}">
        <p14:creationId xmlns:p14="http://schemas.microsoft.com/office/powerpoint/2010/main" val="4053190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5791200" cy="1371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/>
                <a:ea typeface="Calibri"/>
              </a:rPr>
              <a:t>непосредственная коррекционная деятельность.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0" dirty="0">
                <a:latin typeface="Times New Roman"/>
                <a:ea typeface="Calibri"/>
              </a:rPr>
              <a:t>Процесс обучения в сенсорной интеграции происходит только через игру и должен быть ребенку интересен и увлекателен. </a:t>
            </a:r>
            <a:endParaRPr lang="ru-RU" sz="2800" b="0" dirty="0" smtClean="0">
              <a:latin typeface="Times New Roman"/>
              <a:ea typeface="Calibri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84984"/>
            <a:ext cx="5076564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921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-531440"/>
            <a:ext cx="5791200" cy="1371600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</a:pPr>
            <a:r>
              <a:rPr lang="ru-RU" sz="2000" b="1" cap="none" spc="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2000" b="1" cap="none" spc="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</a:br>
            <a:r>
              <a:rPr lang="ru-RU" sz="2800" b="1" cap="none" spc="0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+mn-cs"/>
              </a:rPr>
              <a:t>Специализированное оборудование: </a:t>
            </a:r>
            <a:r>
              <a:rPr lang="ru-RU" sz="2800" b="1" cap="none" spc="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2800" b="1" cap="none" spc="0" dirty="0">
                <a:solidFill>
                  <a:schemeClr val="tx2">
                    <a:lumMod val="75000"/>
                  </a:schemeClr>
                </a:solidFill>
                <a:latin typeface="Times New Roman"/>
                <a:ea typeface="Calibri"/>
                <a:cs typeface="+mn-cs"/>
              </a:rPr>
            </a:b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640960" cy="604867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/>
                <a:ea typeface="Calibri"/>
                <a:cs typeface="Times New Roman"/>
                <a:sym typeface="Symbol"/>
              </a:rPr>
              <a:t> </a:t>
            </a:r>
            <a:r>
              <a:rPr lang="ru-RU" sz="2400" b="0" dirty="0" smtClean="0">
                <a:latin typeface="Times New Roman"/>
                <a:ea typeface="Calibri"/>
              </a:rPr>
              <a:t>Гамак</a:t>
            </a:r>
            <a:r>
              <a:rPr lang="ru-RU" sz="2400" b="0" dirty="0">
                <a:latin typeface="Times New Roman"/>
                <a:ea typeface="Calibri"/>
              </a:rPr>
              <a:t>, качели, батут, </a:t>
            </a:r>
            <a:r>
              <a:rPr lang="ru-RU" sz="2400" b="0" dirty="0" err="1">
                <a:latin typeface="Times New Roman"/>
                <a:ea typeface="Calibri"/>
              </a:rPr>
              <a:t>фитбол</a:t>
            </a:r>
            <a:r>
              <a:rPr lang="ru-RU" sz="2400" b="0" dirty="0">
                <a:latin typeface="Times New Roman"/>
                <a:ea typeface="Calibri"/>
              </a:rPr>
              <a:t>, тоннель, бочка, качающееся бревно, маты, вестибулярная тарелка или доска, подвесная лестница и платформа, утяжелители для рук и ног, утяжеленный жилет, сухой бассейн и мн. </a:t>
            </a:r>
            <a:r>
              <a:rPr lang="ru-RU" sz="2400" b="0" dirty="0" err="1">
                <a:latin typeface="Times New Roman"/>
                <a:ea typeface="Calibri"/>
              </a:rPr>
              <a:t>др</a:t>
            </a:r>
            <a:r>
              <a:rPr lang="ru-RU" sz="2400" b="0" dirty="0">
                <a:latin typeface="Times New Roman"/>
                <a:ea typeface="Calibri"/>
              </a:rPr>
              <a:t>, позволяющее активизировать работу вестибулярной или </a:t>
            </a:r>
            <a:r>
              <a:rPr lang="ru-RU" sz="2400" b="0" dirty="0" err="1">
                <a:latin typeface="Times New Roman"/>
                <a:ea typeface="Calibri"/>
              </a:rPr>
              <a:t>проприоцептивной</a:t>
            </a:r>
            <a:r>
              <a:rPr lang="ru-RU" sz="2400" b="0" dirty="0">
                <a:latin typeface="Times New Roman"/>
                <a:ea typeface="Calibri"/>
              </a:rPr>
              <a:t> </a:t>
            </a:r>
            <a:r>
              <a:rPr lang="ru-RU" sz="2400" b="0" dirty="0" smtClean="0">
                <a:latin typeface="Times New Roman"/>
                <a:ea typeface="Calibri"/>
              </a:rPr>
              <a:t>системы</a:t>
            </a:r>
          </a:p>
          <a:p>
            <a:pPr marL="342900" indent="-342900">
              <a:buFont typeface="Symbol"/>
              <a:buChar char="·"/>
            </a:pPr>
            <a:r>
              <a:rPr lang="ru-RU" sz="2400" b="0" dirty="0" smtClean="0">
                <a:latin typeface="Times New Roman"/>
                <a:ea typeface="Calibri"/>
                <a:sym typeface="Symbol"/>
              </a:rPr>
              <a:t>М</a:t>
            </a:r>
            <a:r>
              <a:rPr lang="ru-RU" sz="2400" b="0" dirty="0" smtClean="0">
                <a:latin typeface="Times New Roman"/>
                <a:ea typeface="Calibri"/>
              </a:rPr>
              <a:t>очалки</a:t>
            </a:r>
            <a:r>
              <a:rPr lang="ru-RU" sz="2400" b="0" dirty="0">
                <a:latin typeface="Times New Roman"/>
                <a:ea typeface="Calibri"/>
              </a:rPr>
              <a:t>, </a:t>
            </a:r>
            <a:r>
              <a:rPr lang="ru-RU" sz="2400" b="0" dirty="0" err="1">
                <a:latin typeface="Times New Roman"/>
                <a:ea typeface="Calibri"/>
              </a:rPr>
              <a:t>массажёры</a:t>
            </a:r>
            <a:r>
              <a:rPr lang="ru-RU" sz="2400" b="0" dirty="0">
                <a:latin typeface="Times New Roman"/>
                <a:ea typeface="Calibri"/>
              </a:rPr>
              <a:t>, мешочки с сыпучими материалами, тактильное лото, песок, лизуны, антистрессовые игрушки, тактильные мячики, пушистые помпоны, кисточки, щетки, ортопедические дорожки и </a:t>
            </a:r>
            <a:r>
              <a:rPr lang="ru-RU" sz="2400" b="0" dirty="0" err="1" smtClean="0">
                <a:latin typeface="Times New Roman"/>
                <a:ea typeface="Calibri"/>
              </a:rPr>
              <a:t>др</a:t>
            </a:r>
            <a:endParaRPr lang="ru-RU" sz="2400" b="0" dirty="0" smtClean="0">
              <a:latin typeface="Times New Roman"/>
              <a:ea typeface="Calibri"/>
            </a:endParaRPr>
          </a:p>
          <a:p>
            <a:pPr marL="342900" indent="-342900">
              <a:buFont typeface="Symbol"/>
              <a:buChar char="·"/>
            </a:pPr>
            <a:r>
              <a:rPr lang="ru-RU" sz="2400" b="0" dirty="0">
                <a:latin typeface="Times New Roman"/>
                <a:ea typeface="Calibri"/>
              </a:rPr>
              <a:t>К</a:t>
            </a:r>
            <a:r>
              <a:rPr lang="ru-RU" sz="2400" b="0" dirty="0" smtClean="0">
                <a:latin typeface="Times New Roman"/>
                <a:ea typeface="Calibri"/>
              </a:rPr>
              <a:t>олокольчик</a:t>
            </a:r>
            <a:r>
              <a:rPr lang="ru-RU" sz="2400" b="0" dirty="0">
                <a:latin typeface="Times New Roman"/>
                <a:ea typeface="Calibri"/>
              </a:rPr>
              <a:t>, баночки-</a:t>
            </a:r>
            <a:r>
              <a:rPr lang="ru-RU" sz="2400" b="0" dirty="0" err="1">
                <a:latin typeface="Times New Roman"/>
                <a:ea typeface="Calibri"/>
              </a:rPr>
              <a:t>шумелки</a:t>
            </a:r>
            <a:r>
              <a:rPr lang="ru-RU" sz="2400" b="0" dirty="0">
                <a:latin typeface="Times New Roman"/>
                <a:ea typeface="Calibri"/>
              </a:rPr>
              <a:t>, бубен, звуковые </a:t>
            </a:r>
            <a:r>
              <a:rPr lang="ru-RU" sz="2400" b="0" dirty="0" err="1">
                <a:latin typeface="Times New Roman"/>
                <a:ea typeface="Calibri"/>
              </a:rPr>
              <a:t>мещочки</a:t>
            </a:r>
            <a:r>
              <a:rPr lang="ru-RU" sz="2400" b="0" dirty="0">
                <a:latin typeface="Times New Roman"/>
                <a:ea typeface="Calibri"/>
              </a:rPr>
              <a:t>, погремушки, звуковые игрушки и т.д</a:t>
            </a:r>
            <a:r>
              <a:rPr lang="ru-RU" sz="2400" b="0" dirty="0" smtClean="0">
                <a:latin typeface="Times New Roman"/>
                <a:ea typeface="Calibri"/>
              </a:rPr>
              <a:t>.</a:t>
            </a:r>
          </a:p>
          <a:p>
            <a:pPr marL="342900" indent="-342900">
              <a:buFont typeface="Symbol"/>
              <a:buChar char="·"/>
            </a:pPr>
            <a:r>
              <a:rPr lang="ru-RU" sz="2400" b="0" dirty="0">
                <a:latin typeface="Times New Roman"/>
                <a:ea typeface="Calibri"/>
              </a:rPr>
              <a:t>В</a:t>
            </a:r>
            <a:r>
              <a:rPr lang="ru-RU" sz="2400" b="0" dirty="0" smtClean="0">
                <a:latin typeface="Times New Roman"/>
                <a:ea typeface="Calibri"/>
              </a:rPr>
              <a:t>едра</a:t>
            </a:r>
            <a:r>
              <a:rPr lang="ru-RU" sz="2400" b="0" dirty="0">
                <a:latin typeface="Times New Roman"/>
                <a:ea typeface="Calibri"/>
              </a:rPr>
              <a:t>, коробки, канаты, подушки, пластиковые бутылки, палки, игрушки. </a:t>
            </a:r>
            <a:endParaRPr lang="ru-RU" sz="2400" b="0" dirty="0" smtClean="0">
              <a:latin typeface="Times New Roman"/>
              <a:ea typeface="Calibri"/>
            </a:endParaRPr>
          </a:p>
          <a:p>
            <a:pPr marL="342900" indent="-342900">
              <a:buFont typeface="Symbol"/>
              <a:buChar char="·"/>
            </a:pPr>
            <a:r>
              <a:rPr lang="ru-RU" sz="2400" b="0" dirty="0" err="1">
                <a:latin typeface="Times New Roman"/>
                <a:ea typeface="Calibri"/>
              </a:rPr>
              <a:t>К</a:t>
            </a:r>
            <a:r>
              <a:rPr lang="ru-RU" sz="2400" b="0" dirty="0" err="1" smtClean="0">
                <a:latin typeface="Times New Roman"/>
                <a:ea typeface="Calibri"/>
              </a:rPr>
              <a:t>ольцеброс</a:t>
            </a:r>
            <a:r>
              <a:rPr lang="ru-RU" sz="2400" b="0" dirty="0">
                <a:latin typeface="Times New Roman"/>
                <a:ea typeface="Calibri"/>
              </a:rPr>
              <a:t>, кегли, обручи, мешочки для метания, мячи разные по текстуре и размеру и т.п. </a:t>
            </a:r>
            <a:endParaRPr lang="ru-RU" sz="2400" b="0" dirty="0" smtClean="0">
              <a:latin typeface="Times New Roman"/>
              <a:ea typeface="Calibri"/>
            </a:endParaRPr>
          </a:p>
          <a:p>
            <a:pPr marL="342900" indent="-342900">
              <a:buFont typeface="Symbol"/>
              <a:buChar char="·"/>
            </a:pPr>
            <a:endParaRPr lang="ru-RU" dirty="0" smtClean="0">
              <a:latin typeface="Times New Roman"/>
              <a:ea typeface="Calibri"/>
            </a:endParaRPr>
          </a:p>
          <a:p>
            <a:pPr marL="342900" indent="-342900">
              <a:buFont typeface="Symbol"/>
              <a:buChar char="·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608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vishiradugi.ru/wp-content/uploads/2017/04/IMG_360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8640"/>
            <a:ext cx="475104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758527"/>
            <a:ext cx="415843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564" y="2859816"/>
            <a:ext cx="3862435" cy="386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5858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62725"/>
            <a:ext cx="7416824" cy="556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2926" y="215062"/>
            <a:ext cx="35421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Полоса препятствий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403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5791200" cy="13716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Сенсорная диета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0" dirty="0" smtClean="0">
                <a:latin typeface="Times New Roman"/>
                <a:ea typeface="Calibri"/>
              </a:rPr>
              <a:t>Сенсорная диета необходима </a:t>
            </a:r>
            <a:r>
              <a:rPr lang="ru-RU" sz="3200" b="0" dirty="0">
                <a:latin typeface="Times New Roman"/>
                <a:ea typeface="Calibri"/>
              </a:rPr>
              <a:t>для того, чтобы нервная система ребенка постоянно получала необходимые сенсорные стимулы. Сенсорная диета включает в себя возбуждающие, успокаивающие и организующие мероприятия. </a:t>
            </a:r>
            <a:endParaRPr lang="ru-RU" sz="3200" b="0" dirty="0"/>
          </a:p>
        </p:txBody>
      </p:sp>
    </p:spTree>
    <p:extLst>
      <p:ext uri="{BB962C8B-B14F-4D97-AF65-F5344CB8AC3E}">
        <p14:creationId xmlns:p14="http://schemas.microsoft.com/office/powerpoint/2010/main" val="1378424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7912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latin typeface="Times New Roman"/>
                <a:ea typeface="Calibri"/>
              </a:rPr>
              <a:t>эффективное взаимодействие с родителями ребенка и их </a:t>
            </a:r>
            <a:r>
              <a:rPr lang="ru-RU" sz="2200" b="1" dirty="0" smtClean="0">
                <a:latin typeface="Times New Roman"/>
                <a:ea typeface="Calibri"/>
              </a:rPr>
              <a:t>активная позиция в </a:t>
            </a:r>
            <a:r>
              <a:rPr lang="ru-RU" sz="2200" b="1" dirty="0">
                <a:latin typeface="Times New Roman"/>
                <a:ea typeface="Calibri"/>
              </a:rPr>
              <a:t>коррекционном процессе</a:t>
            </a:r>
            <a:r>
              <a:rPr lang="ru-RU" b="1" dirty="0">
                <a:latin typeface="Times New Roman"/>
                <a:ea typeface="Calibri"/>
              </a:rPr>
              <a:t>. </a:t>
            </a:r>
            <a:endParaRPr lang="ru-RU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32856"/>
            <a:ext cx="6564447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21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5791200" cy="1371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060848"/>
            <a:ext cx="7620000" cy="4373563"/>
          </a:xfrm>
        </p:spPr>
        <p:txBody>
          <a:bodyPr/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400" b="0" dirty="0" smtClean="0">
                <a:latin typeface="Times New Roman" pitchFamily="18" charset="0"/>
                <a:ea typeface="Calibri"/>
                <a:cs typeface="Times New Roman" pitchFamily="18" charset="0"/>
              </a:rPr>
              <a:t>Айрес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Э.Дж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. Ребенок и сенсорная интеграция. Понимание скрытых проблем развития/ Э. Дж. Айрес; [пер. с англ. Юлии Даре]. – 5-е изд. – М.: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Теревинф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, 2017. – 272с. </a:t>
            </a:r>
            <a:endParaRPr lang="ru-RU" sz="2400" b="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400" b="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Кислинг,Улла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. Сенсорная интеграция в диалоге: понять ребенка, распознать проблему, помочь обрести равновесие/ Улла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Кислинг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; по ред. Е.В.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Клочковой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; [пер. с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нем.К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. А.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Шарр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]. – 7-е изд.-М.: </a:t>
            </a:r>
            <a:r>
              <a:rPr lang="ru-RU" sz="2400" b="0" dirty="0" err="1">
                <a:latin typeface="Times New Roman" pitchFamily="18" charset="0"/>
                <a:ea typeface="Calibri"/>
                <a:cs typeface="Times New Roman" pitchFamily="18" charset="0"/>
              </a:rPr>
              <a:t>Теревинф</a:t>
            </a:r>
            <a:r>
              <a:rPr lang="ru-RU" sz="2400" b="0" dirty="0">
                <a:latin typeface="Times New Roman" pitchFamily="18" charset="0"/>
                <a:ea typeface="Calibri"/>
                <a:cs typeface="Times New Roman" pitchFamily="18" charset="0"/>
              </a:rPr>
              <a:t>, 2017. – 240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005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375</TotalTime>
  <Words>576</Words>
  <Application>Microsoft Office PowerPoint</Application>
  <PresentationFormat>Экран (4:3)</PresentationFormat>
  <Paragraphs>42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Главная</vt:lpstr>
      <vt:lpstr>РМО специалистов      «Сенсорная интеграция в работе специалистов ДОо»</vt:lpstr>
      <vt:lpstr>По данным Федерального реестра инвалидов за последние 5 лет количество детей с ОВЗ увеличилось на 150 тыс. и составило на апрель 2022 г. – 735 тыс. детей. </vt:lpstr>
      <vt:lpstr>Причины роста численности детей с ОВЗ:</vt:lpstr>
      <vt:lpstr>Игры детей</vt:lpstr>
      <vt:lpstr>Данные Центра лечебной педагогики за последние 15 лет позволяют утверждать, что у 70-80 % детей, имеющих проблемы в развитии, присутствуют нарушения или дефициты в работе сенсорных систем. </vt:lpstr>
      <vt:lpstr>Так что же такое сенсорная интеграция? Сенсорная интеграция – это взаимодействие всех органов чувств  человека. Взаимодействие это очень сложное, и начинается оно задолго до рождения ребенка, уже в конце 3-й недели беременности! </vt:lpstr>
      <vt:lpstr>Процесс сенсорной интеграции состоит из нескольких этапов:</vt:lpstr>
      <vt:lpstr>Неэффективный адаптивный ответ:</vt:lpstr>
      <vt:lpstr>Диагностика:</vt:lpstr>
      <vt:lpstr>непосредственная коррекционная деятельность.</vt:lpstr>
      <vt:lpstr> Специализированное оборудование:  </vt:lpstr>
      <vt:lpstr>Презентация PowerPoint</vt:lpstr>
      <vt:lpstr>Презентация PowerPoint</vt:lpstr>
      <vt:lpstr>Сенсорная диета</vt:lpstr>
      <vt:lpstr>эффективное взаимодействие с родителями ребенка и их активная позиция в коррекционном процессе. 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Игры детей</dc:title>
  <dc:creator>SAD</dc:creator>
  <cp:lastModifiedBy>SAD</cp:lastModifiedBy>
  <cp:revision>18</cp:revision>
  <dcterms:created xsi:type="dcterms:W3CDTF">2023-09-11T11:22:35Z</dcterms:created>
  <dcterms:modified xsi:type="dcterms:W3CDTF">2023-09-15T11:04:43Z</dcterms:modified>
</cp:coreProperties>
</file>