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74" r:id="rId9"/>
    <p:sldId id="263" r:id="rId10"/>
    <p:sldId id="264" r:id="rId11"/>
    <p:sldId id="265" r:id="rId12"/>
    <p:sldId id="282" r:id="rId13"/>
    <p:sldId id="283" r:id="rId14"/>
    <p:sldId id="266" r:id="rId15"/>
    <p:sldId id="267" r:id="rId16"/>
    <p:sldId id="268" r:id="rId17"/>
    <p:sldId id="269" r:id="rId18"/>
    <p:sldId id="279" r:id="rId19"/>
    <p:sldId id="284" r:id="rId20"/>
    <p:sldId id="270" r:id="rId21"/>
    <p:sldId id="271" r:id="rId22"/>
    <p:sldId id="272" r:id="rId23"/>
    <p:sldId id="273" r:id="rId24"/>
    <p:sldId id="278" r:id="rId25"/>
    <p:sldId id="280" r:id="rId26"/>
    <p:sldId id="275" r:id="rId27"/>
    <p:sldId id="276" r:id="rId28"/>
    <p:sldId id="281" r:id="rId29"/>
    <p:sldId id="277" r:id="rId3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67" autoAdjust="0"/>
    <p:restoredTop sz="94660"/>
  </p:normalViewPr>
  <p:slideViewPr>
    <p:cSldViewPr>
      <p:cViewPr varScale="1">
        <p:scale>
          <a:sx n="69" d="100"/>
          <a:sy n="69" d="100"/>
        </p:scale>
        <p:origin x="-1380" y="-90"/>
      </p:cViewPr>
      <p:guideLst>
        <p:guide orient="horz" pos="2160"/>
        <p:guide pos="2880"/>
      </p:guideLst>
    </p:cSldViewPr>
  </p:slideViewPr>
  <p:notesTextViewPr>
    <p:cViewPr>
      <p:scale>
        <a:sx n="100" d="100"/>
        <a:sy n="100" d="100"/>
      </p:scale>
      <p:origin x="0" y="0"/>
    </p:cViewPr>
  </p:notesTextViewPr>
  <p:notesViewPr>
    <p:cSldViewPr>
      <p:cViewPr varScale="1">
        <p:scale>
          <a:sx n="55" d="100"/>
          <a:sy n="55" d="100"/>
        </p:scale>
        <p:origin x="-2856"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E63491-C31B-4058-A3B3-DE08F816B235}" type="datetimeFigureOut">
              <a:rPr lang="ru-RU" smtClean="0"/>
              <a:pPr/>
              <a:t>13.03.2024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0AB802-572B-44FE-B2D1-ED4D5CBF2DA9}" type="slidenum">
              <a:rPr lang="ru-RU" smtClean="0"/>
              <a:pPr/>
              <a:t>‹#›</a:t>
            </a:fld>
            <a:endParaRPr lang="ru-RU"/>
          </a:p>
        </p:txBody>
      </p:sp>
    </p:spTree>
    <p:extLst>
      <p:ext uri="{BB962C8B-B14F-4D97-AF65-F5344CB8AC3E}">
        <p14:creationId xmlns:p14="http://schemas.microsoft.com/office/powerpoint/2010/main" val="35143525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20AB802-572B-44FE-B2D1-ED4D5CBF2DA9}" type="slidenum">
              <a:rPr lang="ru-RU" smtClean="0"/>
              <a:pPr/>
              <a:t>4</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520AB802-572B-44FE-B2D1-ED4D5CBF2DA9}" type="slidenum">
              <a:rPr lang="ru-RU" smtClean="0"/>
              <a:pPr/>
              <a:t>29</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D41DAC0-2942-4506-ABB7-FEE7075E718B}" type="datetimeFigureOut">
              <a:rPr lang="ru-RU" smtClean="0"/>
              <a:pPr/>
              <a:t>13.03.2024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DA6DF33-D17A-4238-AB91-3F054EB974EC}" type="slidenum">
              <a:rPr lang="ru-RU" smtClean="0"/>
              <a:pPr/>
              <a:t>‹#›</a:t>
            </a:fld>
            <a:endParaRPr lang="ru-RU"/>
          </a:p>
        </p:txBody>
      </p:sp>
      <p:pic>
        <p:nvPicPr>
          <p:cNvPr id="7" name="Рисунок 6" descr="color1.jpg"/>
          <p:cNvPicPr>
            <a:picLocks noChangeAspect="1"/>
          </p:cNvPicPr>
          <p:nvPr userDrawn="1"/>
        </p:nvPicPr>
        <p:blipFill>
          <a:blip r:embed="rId2" cstate="screen">
            <a:clrChange>
              <a:clrFrom>
                <a:srgbClr val="C8C1C9"/>
              </a:clrFrom>
              <a:clrTo>
                <a:srgbClr val="C8C1C9">
                  <a:alpha val="0"/>
                </a:srgbClr>
              </a:clrTo>
            </a:clrChange>
          </a:blip>
          <a:srcRect/>
          <a:stretch>
            <a:fillRect/>
          </a:stretch>
        </p:blipFill>
        <p:spPr>
          <a:xfrm>
            <a:off x="142844" y="71414"/>
            <a:ext cx="8786874" cy="200026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D41DAC0-2942-4506-ABB7-FEE7075E718B}" type="datetimeFigureOut">
              <a:rPr lang="ru-RU" smtClean="0"/>
              <a:pPr/>
              <a:t>13.03.2024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DA6DF33-D17A-4238-AB91-3F054EB974EC}"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D41DAC0-2942-4506-ABB7-FEE7075E718B}" type="datetimeFigureOut">
              <a:rPr lang="ru-RU" smtClean="0"/>
              <a:pPr/>
              <a:t>13.03.2024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DA6DF33-D17A-4238-AB91-3F054EB974EC}"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D41DAC0-2942-4506-ABB7-FEE7075E718B}" type="datetimeFigureOut">
              <a:rPr lang="ru-RU" smtClean="0"/>
              <a:pPr/>
              <a:t>13.03.2024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DA6DF33-D17A-4238-AB91-3F054EB974EC}"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D41DAC0-2942-4506-ABB7-FEE7075E718B}" type="datetimeFigureOut">
              <a:rPr lang="ru-RU" smtClean="0"/>
              <a:pPr/>
              <a:t>13.03.2024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FDA6DF33-D17A-4238-AB91-3F054EB974EC}"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D41DAC0-2942-4506-ABB7-FEE7075E718B}" type="datetimeFigureOut">
              <a:rPr lang="ru-RU" smtClean="0"/>
              <a:pPr/>
              <a:t>13.03.2024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FDA6DF33-D17A-4238-AB91-3F054EB974EC}"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D41DAC0-2942-4506-ABB7-FEE7075E718B}" type="datetimeFigureOut">
              <a:rPr lang="ru-RU" smtClean="0"/>
              <a:pPr/>
              <a:t>13.03.2024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FDA6DF33-D17A-4238-AB91-3F054EB974EC}"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D41DAC0-2942-4506-ABB7-FEE7075E718B}" type="datetimeFigureOut">
              <a:rPr lang="ru-RU" smtClean="0"/>
              <a:pPr/>
              <a:t>13.03.2024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DA6DF33-D17A-4238-AB91-3F054EB974EC}"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D41DAC0-2942-4506-ABB7-FEE7075E718B}" type="datetimeFigureOut">
              <a:rPr lang="ru-RU" smtClean="0"/>
              <a:pPr/>
              <a:t>13.03.2024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DA6DF33-D17A-4238-AB91-3F054EB974EC}"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D41DAC0-2942-4506-ABB7-FEE7075E718B}" type="datetimeFigureOut">
              <a:rPr lang="ru-RU" smtClean="0"/>
              <a:pPr/>
              <a:t>13.03.2024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DA6DF33-D17A-4238-AB91-3F054EB974EC}"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D41DAC0-2942-4506-ABB7-FEE7075E718B}" type="datetimeFigureOut">
              <a:rPr lang="ru-RU" smtClean="0"/>
              <a:pPr/>
              <a:t>13.03.2024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DA6DF33-D17A-4238-AB91-3F054EB974EC}"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screen">
            <a:alphaModFix amt="26000"/>
            <a:lum/>
          </a:blip>
          <a:srcRect/>
          <a:stretch>
            <a:fillRect t="-10000" b="-10000"/>
          </a:stretch>
        </a:blipFill>
        <a:effectLst/>
      </p:bgPr>
    </p:bg>
    <p:spTree>
      <p:nvGrpSpPr>
        <p:cNvPr id="1" name=""/>
        <p:cNvGrpSpPr/>
        <p:nvPr/>
      </p:nvGrpSpPr>
      <p:grpSpPr>
        <a:xfrm>
          <a:off x="0" y="0"/>
          <a:ext cx="0" cy="0"/>
          <a:chOff x="0" y="0"/>
          <a:chExt cx="0" cy="0"/>
        </a:xfrm>
      </p:grpSpPr>
      <p:pic>
        <p:nvPicPr>
          <p:cNvPr id="8" name="Рисунок 7" descr="0_6129d_c2d0151_XL.jpeg"/>
          <p:cNvPicPr>
            <a:picLocks noChangeAspect="1"/>
          </p:cNvPicPr>
          <p:nvPr userDrawn="1"/>
        </p:nvPicPr>
        <p:blipFill>
          <a:blip r:embed="rId14" cstate="screen">
            <a:clrChange>
              <a:clrFrom>
                <a:srgbClr val="FFFFFF"/>
              </a:clrFrom>
              <a:clrTo>
                <a:srgbClr val="FFFFFF">
                  <a:alpha val="0"/>
                </a:srgbClr>
              </a:clrTo>
            </a:clrChange>
          </a:blip>
          <a:stretch>
            <a:fillRect/>
          </a:stretch>
        </p:blipFill>
        <p:spPr>
          <a:xfrm>
            <a:off x="7143768" y="5474626"/>
            <a:ext cx="1857356" cy="1181743"/>
          </a:xfrm>
          <a:prstGeom prst="rect">
            <a:avLst/>
          </a:prstGeom>
        </p:spPr>
      </p:pic>
      <p:sp>
        <p:nvSpPr>
          <p:cNvPr id="7" name="Прямоугольник 6"/>
          <p:cNvSpPr/>
          <p:nvPr userDrawn="1"/>
        </p:nvSpPr>
        <p:spPr>
          <a:xfrm>
            <a:off x="71406" y="71414"/>
            <a:ext cx="9001188" cy="6715172"/>
          </a:xfrm>
          <a:prstGeom prst="rect">
            <a:avLst/>
          </a:prstGeom>
          <a:noFill/>
          <a:ln w="76200">
            <a:solidFill>
              <a:srgbClr val="00B0F0"/>
            </a:solidFill>
          </a:ln>
          <a:effectLst>
            <a:glow rad="228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41DAC0-2942-4506-ABB7-FEE7075E718B}" type="datetimeFigureOut">
              <a:rPr lang="ru-RU" smtClean="0"/>
              <a:pPr/>
              <a:t>13.03.2024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A6DF33-D17A-4238-AB91-3F054EB974EC}"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luntiki.ru/uploads/images/9/f/f/2/190/1f45d547b8.jpg"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51520" y="5085184"/>
            <a:ext cx="6696744" cy="1440160"/>
          </a:xfrm>
        </p:spPr>
        <p:txBody>
          <a:bodyPr>
            <a:normAutofit fontScale="70000" lnSpcReduction="20000"/>
          </a:bodyPr>
          <a:lstStyle/>
          <a:p>
            <a:r>
              <a:rPr lang="ru-RU" dirty="0" smtClean="0"/>
              <a:t> </a:t>
            </a:r>
          </a:p>
          <a:p>
            <a:r>
              <a:rPr lang="ru-RU" b="1" dirty="0" smtClean="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Выполнила: Воспитатель </a:t>
            </a:r>
          </a:p>
          <a:p>
            <a:r>
              <a:rPr lang="ru-RU" b="1" dirty="0" smtClean="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МБ ДОУ </a:t>
            </a:r>
            <a:r>
              <a:rPr lang="ru-RU" b="1" dirty="0" err="1" smtClean="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Починковского</a:t>
            </a:r>
            <a:r>
              <a:rPr lang="ru-RU" b="1" dirty="0" smtClean="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 детского сада </a:t>
            </a:r>
            <a:r>
              <a:rPr lang="ru-RU" b="1" dirty="0" smtClean="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№2</a:t>
            </a:r>
            <a:endParaRPr lang="ru-RU" b="1" dirty="0" smtClean="0">
              <a:solidFill>
                <a:srgbClr val="0000FF"/>
              </a:solidFill>
              <a:effectLst>
                <a:outerShdw blurRad="38100" dist="38100" dir="2700000" algn="tl">
                  <a:srgbClr val="000000">
                    <a:alpha val="43137"/>
                  </a:srgbClr>
                </a:outerShdw>
              </a:effectLst>
              <a:latin typeface="Times New Roman" pitchFamily="18" charset="0"/>
              <a:cs typeface="Times New Roman" pitchFamily="18" charset="0"/>
            </a:endParaRPr>
          </a:p>
          <a:p>
            <a:r>
              <a:rPr lang="ru-RU" b="1" dirty="0" smtClean="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Масленникова Татьяна Алексеевна</a:t>
            </a:r>
            <a:endParaRPr lang="ru-RU" b="1" dirty="0" smtClean="0">
              <a:solidFill>
                <a:srgbClr val="0000FF"/>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ru-RU" i="1" dirty="0">
              <a:solidFill>
                <a:srgbClr val="0000FF"/>
              </a:solidFill>
              <a:effectLst>
                <a:outerShdw blurRad="38100" dist="38100" dir="2700000" algn="tl">
                  <a:srgbClr val="000000">
                    <a:alpha val="43137"/>
                  </a:srgbClr>
                </a:outerShdw>
              </a:effectLst>
            </a:endParaRPr>
          </a:p>
        </p:txBody>
      </p:sp>
      <p:sp>
        <p:nvSpPr>
          <p:cNvPr id="5" name="Прямоугольник 4"/>
          <p:cNvSpPr/>
          <p:nvPr/>
        </p:nvSpPr>
        <p:spPr>
          <a:xfrm>
            <a:off x="571473" y="2357430"/>
            <a:ext cx="8001056" cy="1815882"/>
          </a:xfrm>
          <a:prstGeom prst="rect">
            <a:avLst/>
          </a:prstGeom>
        </p:spPr>
        <p:txBody>
          <a:bodyPr wrap="square">
            <a:spAutoFit/>
          </a:bodyPr>
          <a:lstStyle/>
          <a:p>
            <a:pPr algn="ctr"/>
            <a:r>
              <a:rPr lang="ru-RU" sz="2800" b="1" dirty="0" smtClean="0">
                <a:solidFill>
                  <a:srgbClr val="FF0000"/>
                </a:solidFill>
                <a:latin typeface="Times New Roman" pitchFamily="18" charset="0"/>
                <a:cs typeface="Times New Roman" pitchFamily="18" charset="0"/>
              </a:rPr>
              <a:t>НЕТРАДИЦИОННЫЕ ТЕХНИКИ РИСОВАНИЯ </a:t>
            </a:r>
          </a:p>
          <a:p>
            <a:pPr algn="ctr"/>
            <a:r>
              <a:rPr lang="ru-RU" sz="2800" b="1" dirty="0" smtClean="0">
                <a:solidFill>
                  <a:srgbClr val="FF0000"/>
                </a:solidFill>
                <a:latin typeface="Times New Roman" pitchFamily="18" charset="0"/>
                <a:cs typeface="Times New Roman" pitchFamily="18" charset="0"/>
              </a:rPr>
              <a:t>И ИХ РОЛЬ В РАЗВИТИИ ДЕТЕЙ </a:t>
            </a:r>
          </a:p>
          <a:p>
            <a:pPr algn="ctr"/>
            <a:r>
              <a:rPr lang="ru-RU" sz="2800" b="1" dirty="0" smtClean="0">
                <a:solidFill>
                  <a:srgbClr val="FF0000"/>
                </a:solidFill>
                <a:latin typeface="Times New Roman" pitchFamily="18" charset="0"/>
                <a:cs typeface="Times New Roman" pitchFamily="18" charset="0"/>
              </a:rPr>
              <a:t>ДОШКОЛЬНОГО ВОЗРАСТА</a:t>
            </a:r>
            <a:endParaRPr lang="ru-RU" sz="2800" b="1" dirty="0">
              <a:solidFill>
                <a:srgbClr val="FF0000"/>
              </a:solidFill>
              <a:latin typeface="Times New Roman" pitchFamily="18" charset="0"/>
              <a:cs typeface="Times New Roman"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ox(in)">
                                      <p:cBhvr>
                                        <p:cTn id="7" dur="500"/>
                                        <p:tgtEl>
                                          <p:spTgt spid="3">
                                            <p:txEl>
                                              <p:pRg st="1" end="1"/>
                                            </p:txEl>
                                          </p:spTgt>
                                        </p:tgtEl>
                                      </p:cBhvr>
                                    </p:animEffect>
                                  </p:childTnLst>
                                </p:cTn>
                              </p:par>
                            </p:childTnLst>
                          </p:cTn>
                        </p:par>
                        <p:par>
                          <p:cTn id="8" fill="hold">
                            <p:stCondLst>
                              <p:cond delay="500"/>
                            </p:stCondLst>
                            <p:childTnLst>
                              <p:par>
                                <p:cTn id="9" presetID="4" presetClass="entr" presetSubtype="16"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box(in)">
                                      <p:cBhvr>
                                        <p:cTn id="11" dur="500"/>
                                        <p:tgtEl>
                                          <p:spTgt spid="3">
                                            <p:txEl>
                                              <p:pRg st="2" end="2"/>
                                            </p:txEl>
                                          </p:spTgt>
                                        </p:tgtEl>
                                      </p:cBhvr>
                                    </p:animEffect>
                                  </p:childTnLst>
                                </p:cTn>
                              </p:par>
                            </p:childTnLst>
                          </p:cTn>
                        </p:par>
                        <p:par>
                          <p:cTn id="12" fill="hold">
                            <p:stCondLst>
                              <p:cond delay="1000"/>
                            </p:stCondLst>
                            <p:childTnLst>
                              <p:par>
                                <p:cTn id="13" presetID="4" presetClass="entr" presetSubtype="16"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ox(in)">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88640"/>
            <a:ext cx="8507288" cy="3240360"/>
          </a:xfrm>
        </p:spPr>
        <p:txBody>
          <a:bodyPr>
            <a:normAutofit fontScale="77500" lnSpcReduction="20000"/>
          </a:bodyPr>
          <a:lstStyle/>
          <a:p>
            <a:pPr algn="r">
              <a:buNone/>
            </a:pPr>
            <a:endParaRPr lang="ru-RU" b="1" dirty="0" smtClean="0">
              <a:solidFill>
                <a:srgbClr val="0000FF"/>
              </a:solidFill>
              <a:latin typeface="Segoe Script" pitchFamily="34" charset="0"/>
            </a:endParaRPr>
          </a:p>
          <a:p>
            <a:pPr algn="ctr">
              <a:buClr>
                <a:srgbClr val="000000"/>
              </a:buClr>
              <a:buSzPct val="100000"/>
              <a:buNone/>
              <a:defRPr/>
            </a:pPr>
            <a:r>
              <a:rPr lang="ru-RU" altLang="ru-RU" b="1" i="1" dirty="0" smtClean="0">
                <a:cs typeface="Arial" panose="020B0604020202020204" pitchFamily="34" charset="0"/>
              </a:rPr>
              <a:t>Это правда! Ну чего же тут скрывать? </a:t>
            </a:r>
          </a:p>
          <a:p>
            <a:pPr algn="ctr">
              <a:buClr>
                <a:srgbClr val="000000"/>
              </a:buClr>
              <a:buSzPct val="100000"/>
              <a:buNone/>
              <a:defRPr/>
            </a:pPr>
            <a:r>
              <a:rPr lang="ru-RU" altLang="ru-RU" b="1" i="1" dirty="0" smtClean="0">
                <a:cs typeface="Arial" panose="020B0604020202020204" pitchFamily="34" charset="0"/>
              </a:rPr>
              <a:t>Дети любят, </a:t>
            </a:r>
          </a:p>
          <a:p>
            <a:pPr algn="ctr">
              <a:buClr>
                <a:srgbClr val="000000"/>
              </a:buClr>
              <a:buSzPct val="100000"/>
              <a:buNone/>
              <a:defRPr/>
            </a:pPr>
            <a:r>
              <a:rPr lang="ru-RU" altLang="ru-RU" b="1" i="1" dirty="0" smtClean="0">
                <a:cs typeface="Arial" panose="020B0604020202020204" pitchFamily="34" charset="0"/>
              </a:rPr>
              <a:t>очень любят рисовать! </a:t>
            </a:r>
          </a:p>
          <a:p>
            <a:pPr algn="ctr">
              <a:buClr>
                <a:srgbClr val="000000"/>
              </a:buClr>
              <a:buSzPct val="100000"/>
              <a:buNone/>
              <a:defRPr/>
            </a:pPr>
            <a:r>
              <a:rPr lang="ru-RU" altLang="ru-RU" b="1" i="1" dirty="0" smtClean="0">
                <a:cs typeface="Arial" panose="020B0604020202020204" pitchFamily="34" charset="0"/>
              </a:rPr>
              <a:t>На бумаге, на асфальте, на стене </a:t>
            </a:r>
          </a:p>
          <a:p>
            <a:pPr algn="ctr">
              <a:buClr>
                <a:srgbClr val="000000"/>
              </a:buClr>
              <a:buSzPct val="100000"/>
              <a:buNone/>
              <a:defRPr/>
            </a:pPr>
            <a:r>
              <a:rPr lang="ru-RU" altLang="ru-RU" b="1" i="1" dirty="0" smtClean="0">
                <a:cs typeface="Arial" panose="020B0604020202020204" pitchFamily="34" charset="0"/>
              </a:rPr>
              <a:t>и в трамвае на окне…</a:t>
            </a:r>
          </a:p>
          <a:p>
            <a:pPr algn="ctr">
              <a:buClr>
                <a:srgbClr val="000000"/>
              </a:buClr>
              <a:buSzPct val="100000"/>
              <a:buNone/>
              <a:defRPr/>
            </a:pPr>
            <a:endParaRPr lang="ru-RU" altLang="ru-RU" b="1" i="1" dirty="0" smtClean="0">
              <a:cs typeface="Arial" panose="020B0604020202020204" pitchFamily="34" charset="0"/>
            </a:endParaRPr>
          </a:p>
          <a:p>
            <a:pPr algn="ctr">
              <a:buClr>
                <a:srgbClr val="000000"/>
              </a:buClr>
              <a:buSzPct val="100000"/>
              <a:buNone/>
              <a:defRPr/>
            </a:pPr>
            <a:r>
              <a:rPr lang="ru-RU" altLang="ru-RU" b="1" i="1" dirty="0" smtClean="0">
                <a:cs typeface="Arial" panose="020B0604020202020204" pitchFamily="34" charset="0"/>
              </a:rPr>
              <a:t>Э. Успенский</a:t>
            </a:r>
            <a:endParaRPr lang="ru-RU" b="1" dirty="0"/>
          </a:p>
        </p:txBody>
      </p:sp>
      <p:pic>
        <p:nvPicPr>
          <p:cNvPr id="1032" name="Picture 8" descr="G:\ИЗО\доклад\11.jpg"/>
          <p:cNvPicPr>
            <a:picLocks noChangeAspect="1" noChangeArrowheads="1"/>
          </p:cNvPicPr>
          <p:nvPr/>
        </p:nvPicPr>
        <p:blipFill>
          <a:blip r:embed="rId2" cstate="screen"/>
          <a:srcRect/>
          <a:stretch>
            <a:fillRect/>
          </a:stretch>
        </p:blipFill>
        <p:spPr bwMode="auto">
          <a:xfrm>
            <a:off x="539552" y="3429000"/>
            <a:ext cx="2000505" cy="280831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33" name="Picture 9" descr="G:\ИЗО\доклад\13.jpg"/>
          <p:cNvPicPr>
            <a:picLocks noChangeAspect="1" noChangeArrowheads="1"/>
          </p:cNvPicPr>
          <p:nvPr/>
        </p:nvPicPr>
        <p:blipFill>
          <a:blip r:embed="rId3" cstate="screen"/>
          <a:srcRect/>
          <a:stretch>
            <a:fillRect/>
          </a:stretch>
        </p:blipFill>
        <p:spPr bwMode="auto">
          <a:xfrm>
            <a:off x="2771800" y="3429000"/>
            <a:ext cx="2023364" cy="280831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34" name="Picture 10" descr="G:\ИЗО\доклад\12.jpg"/>
          <p:cNvPicPr>
            <a:picLocks noChangeAspect="1" noChangeArrowheads="1"/>
          </p:cNvPicPr>
          <p:nvPr/>
        </p:nvPicPr>
        <p:blipFill>
          <a:blip r:embed="rId4" cstate="screen"/>
          <a:srcRect/>
          <a:stretch>
            <a:fillRect/>
          </a:stretch>
        </p:blipFill>
        <p:spPr bwMode="auto">
          <a:xfrm>
            <a:off x="5004048" y="3429000"/>
            <a:ext cx="2016224" cy="282760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3000" fill="hold"/>
                                        <p:tgtEl>
                                          <p:spTgt spid="1032"/>
                                        </p:tgtEl>
                                      </p:cBhvr>
                                      <p:by x="150000" y="150000"/>
                                    </p:animScale>
                                  </p:childTnLst>
                                </p:cTn>
                              </p:par>
                            </p:childTnLst>
                          </p:cTn>
                        </p:par>
                        <p:par>
                          <p:cTn id="7" fill="hold">
                            <p:stCondLst>
                              <p:cond delay="3000"/>
                            </p:stCondLst>
                            <p:childTnLst>
                              <p:par>
                                <p:cTn id="8" presetID="6" presetClass="emph" presetSubtype="0" fill="hold" nodeType="afterEffect">
                                  <p:stCondLst>
                                    <p:cond delay="0"/>
                                  </p:stCondLst>
                                  <p:childTnLst>
                                    <p:animScale>
                                      <p:cBhvr>
                                        <p:cTn id="9" dur="3000" fill="hold"/>
                                        <p:tgtEl>
                                          <p:spTgt spid="1033"/>
                                        </p:tgtEl>
                                      </p:cBhvr>
                                      <p:by x="150000" y="150000"/>
                                    </p:animScale>
                                  </p:childTnLst>
                                </p:cTn>
                              </p:par>
                            </p:childTnLst>
                          </p:cTn>
                        </p:par>
                        <p:par>
                          <p:cTn id="10" fill="hold">
                            <p:stCondLst>
                              <p:cond delay="6000"/>
                            </p:stCondLst>
                            <p:childTnLst>
                              <p:par>
                                <p:cTn id="11" presetID="6" presetClass="emph" presetSubtype="0" fill="hold" nodeType="afterEffect">
                                  <p:stCondLst>
                                    <p:cond delay="0"/>
                                  </p:stCondLst>
                                  <p:childTnLst>
                                    <p:animScale>
                                      <p:cBhvr>
                                        <p:cTn id="12" dur="3000" fill="hold"/>
                                        <p:tgtEl>
                                          <p:spTgt spid="103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268760"/>
            <a:ext cx="7992888" cy="461665"/>
          </a:xfrm>
          <a:prstGeom prst="rect">
            <a:avLst/>
          </a:prstGeom>
        </p:spPr>
        <p:txBody>
          <a:bodyPr wrap="square">
            <a:spAutoFit/>
          </a:bodyPr>
          <a:lstStyle/>
          <a:p>
            <a:pPr algn="ctr"/>
            <a:r>
              <a:rPr lang="ru-RU" sz="2400" b="1" dirty="0" smtClean="0">
                <a:solidFill>
                  <a:srgbClr val="0000FF"/>
                </a:solidFill>
                <a:latin typeface="Times New Roman" pitchFamily="18" charset="0"/>
                <a:cs typeface="Times New Roman" pitchFamily="18" charset="0"/>
              </a:rPr>
              <a:t>важнейшее</a:t>
            </a:r>
            <a:r>
              <a:rPr lang="ru-RU" sz="2400" b="1" dirty="0" smtClean="0">
                <a:solidFill>
                  <a:srgbClr val="0000FF"/>
                </a:solidFill>
                <a:latin typeface="Comic Sans MS" pitchFamily="66" charset="0"/>
              </a:rPr>
              <a:t> </a:t>
            </a:r>
            <a:r>
              <a:rPr lang="ru-RU" sz="2400" b="1" dirty="0" smtClean="0">
                <a:solidFill>
                  <a:srgbClr val="0000FF"/>
                </a:solidFill>
                <a:latin typeface="Times New Roman" pitchFamily="18" charset="0"/>
                <a:cs typeface="Times New Roman" pitchFamily="18" charset="0"/>
              </a:rPr>
              <a:t>средство эстетического воспитания.</a:t>
            </a:r>
            <a:endParaRPr lang="ru-RU" sz="2400" b="1" dirty="0">
              <a:solidFill>
                <a:srgbClr val="0000FF"/>
              </a:solidFill>
              <a:latin typeface="Times New Roman" pitchFamily="18" charset="0"/>
              <a:cs typeface="Times New Roman" pitchFamily="18" charset="0"/>
            </a:endParaRPr>
          </a:p>
        </p:txBody>
      </p:sp>
      <p:sp>
        <p:nvSpPr>
          <p:cNvPr id="3" name="Прямоугольник 2"/>
          <p:cNvSpPr/>
          <p:nvPr/>
        </p:nvSpPr>
        <p:spPr>
          <a:xfrm>
            <a:off x="611560" y="3428999"/>
            <a:ext cx="7920880" cy="2308324"/>
          </a:xfrm>
          <a:prstGeom prst="rect">
            <a:avLst/>
          </a:prstGeom>
        </p:spPr>
        <p:txBody>
          <a:bodyPr wrap="square">
            <a:spAutoFit/>
          </a:bodyPr>
          <a:lstStyle/>
          <a:p>
            <a:pPr algn="ctr"/>
            <a:r>
              <a:rPr lang="ru-RU" sz="2400" b="1" dirty="0" smtClean="0">
                <a:solidFill>
                  <a:srgbClr val="0000FF"/>
                </a:solidFill>
                <a:latin typeface="Times New Roman" pitchFamily="18" charset="0"/>
                <a:cs typeface="Times New Roman" pitchFamily="18" charset="0"/>
              </a:rPr>
              <a:t>важнейшее дело эстетического воспитания, это способы создания нового, оригинального произведения искусства, в котором гармонирует всё: и цвет, и линия, и сюжет. Это огромная возможность для детей думать, пробовать, искать, экспериментировать. А самое главное </a:t>
            </a:r>
            <a:r>
              <a:rPr lang="ru-RU" sz="2400" b="1" dirty="0" err="1" smtClean="0">
                <a:solidFill>
                  <a:srgbClr val="0000FF"/>
                </a:solidFill>
                <a:latin typeface="Times New Roman" pitchFamily="18" charset="0"/>
                <a:cs typeface="Times New Roman" pitchFamily="18" charset="0"/>
              </a:rPr>
              <a:t>самовыражаться</a:t>
            </a:r>
            <a:r>
              <a:rPr lang="ru-RU" sz="2400" b="1" dirty="0" smtClean="0">
                <a:solidFill>
                  <a:srgbClr val="0000FF"/>
                </a:solidFill>
                <a:latin typeface="Times New Roman" pitchFamily="18" charset="0"/>
                <a:cs typeface="Times New Roman" pitchFamily="18" charset="0"/>
              </a:rPr>
              <a:t>. </a:t>
            </a:r>
            <a:endParaRPr lang="ru-RU" sz="2400" b="1" dirty="0">
              <a:solidFill>
                <a:srgbClr val="0000FF"/>
              </a:solidFill>
              <a:latin typeface="Times New Roman" pitchFamily="18" charset="0"/>
              <a:cs typeface="Times New Roman" pitchFamily="18" charset="0"/>
            </a:endParaRPr>
          </a:p>
        </p:txBody>
      </p:sp>
      <p:sp>
        <p:nvSpPr>
          <p:cNvPr id="5" name="Прямоугольник 4"/>
          <p:cNvSpPr/>
          <p:nvPr/>
        </p:nvSpPr>
        <p:spPr>
          <a:xfrm>
            <a:off x="1907704" y="404664"/>
            <a:ext cx="5472608" cy="923330"/>
          </a:xfrm>
          <a:prstGeom prst="rect">
            <a:avLst/>
          </a:prstGeom>
        </p:spPr>
        <p:txBody>
          <a:bodyPr wrap="square">
            <a:spAutoFit/>
          </a:bodyPr>
          <a:lstStyle/>
          <a:p>
            <a:pPr algn="ctr"/>
            <a:r>
              <a:rPr lang="ru-RU" sz="5400" b="1" spc="300" dirty="0" smtClean="0">
                <a:solidFill>
                  <a:srgbClr val="FF0000"/>
                </a:solidFill>
                <a:latin typeface="Times New Roman" pitchFamily="18" charset="0"/>
                <a:cs typeface="Times New Roman" pitchFamily="18" charset="0"/>
              </a:rPr>
              <a:t>Рисование</a:t>
            </a:r>
            <a:r>
              <a:rPr lang="ru-RU" sz="4800" b="1" dirty="0" smtClean="0">
                <a:solidFill>
                  <a:srgbClr val="FF0000"/>
                </a:solidFill>
                <a:latin typeface="Times New Roman" pitchFamily="18" charset="0"/>
                <a:cs typeface="Times New Roman" pitchFamily="18" charset="0"/>
              </a:rPr>
              <a:t>  </a:t>
            </a:r>
            <a:endParaRPr lang="ru-RU" sz="4800" b="1" dirty="0">
              <a:solidFill>
                <a:srgbClr val="FF0000"/>
              </a:solidFill>
              <a:latin typeface="Times New Roman" pitchFamily="18" charset="0"/>
              <a:cs typeface="Times New Roman" pitchFamily="18" charset="0"/>
            </a:endParaRPr>
          </a:p>
        </p:txBody>
      </p:sp>
      <p:sp>
        <p:nvSpPr>
          <p:cNvPr id="6" name="Прямоугольник 5"/>
          <p:cNvSpPr/>
          <p:nvPr/>
        </p:nvSpPr>
        <p:spPr>
          <a:xfrm>
            <a:off x="539552" y="1844824"/>
            <a:ext cx="7992888" cy="1754326"/>
          </a:xfrm>
          <a:prstGeom prst="rect">
            <a:avLst/>
          </a:prstGeom>
        </p:spPr>
        <p:txBody>
          <a:bodyPr wrap="square">
            <a:spAutoFit/>
          </a:bodyPr>
          <a:lstStyle/>
          <a:p>
            <a:pPr algn="ctr"/>
            <a:r>
              <a:rPr lang="ru-RU" sz="5400" b="1" dirty="0" smtClean="0">
                <a:solidFill>
                  <a:srgbClr val="FF0000"/>
                </a:solidFill>
                <a:latin typeface="Times New Roman" pitchFamily="18" charset="0"/>
                <a:cs typeface="Times New Roman" pitchFamily="18" charset="0"/>
              </a:rPr>
              <a:t>Нетрадиционные техники рисования </a:t>
            </a:r>
            <a:r>
              <a:rPr lang="ru-RU" sz="5400" b="1" dirty="0" smtClean="0">
                <a:solidFill>
                  <a:srgbClr val="FF0000"/>
                </a:solidFill>
                <a:latin typeface="Segoe Script" pitchFamily="34" charset="0"/>
              </a:rPr>
              <a:t> </a:t>
            </a:r>
            <a:endParaRPr lang="ru-RU" sz="5400" b="1" dirty="0">
              <a:solidFill>
                <a:srgbClr val="FF0000"/>
              </a:solidFill>
              <a:latin typeface="Segoe Script"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3" presetClass="entr" presetSubtype="5"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vertical)">
                                      <p:cBhvr>
                                        <p:cTn id="12" dur="2000"/>
                                        <p:tgtEl>
                                          <p:spTgt spid="2"/>
                                        </p:tgtEl>
                                      </p:cBhvr>
                                    </p:animEffect>
                                  </p:childTnLst>
                                </p:cTn>
                              </p:par>
                            </p:childTnLst>
                          </p:cTn>
                        </p:par>
                        <p:par>
                          <p:cTn id="13" fill="hold">
                            <p:stCondLst>
                              <p:cond delay="4000"/>
                            </p:stCondLst>
                            <p:childTnLst>
                              <p:par>
                                <p:cTn id="14" presetID="2" presetClass="entr" presetSubtype="1"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2000" fill="hold"/>
                                        <p:tgtEl>
                                          <p:spTgt spid="6"/>
                                        </p:tgtEl>
                                        <p:attrNameLst>
                                          <p:attrName>ppt_x</p:attrName>
                                        </p:attrNameLst>
                                      </p:cBhvr>
                                      <p:tavLst>
                                        <p:tav tm="0">
                                          <p:val>
                                            <p:strVal val="#ppt_x"/>
                                          </p:val>
                                        </p:tav>
                                        <p:tav tm="100000">
                                          <p:val>
                                            <p:strVal val="#ppt_x"/>
                                          </p:val>
                                        </p:tav>
                                      </p:tavLst>
                                    </p:anim>
                                    <p:anim calcmode="lin" valueType="num">
                                      <p:cBhvr additive="base">
                                        <p:cTn id="17" dur="2000" fill="hold"/>
                                        <p:tgtEl>
                                          <p:spTgt spid="6"/>
                                        </p:tgtEl>
                                        <p:attrNameLst>
                                          <p:attrName>ppt_y</p:attrName>
                                        </p:attrNameLst>
                                      </p:cBhvr>
                                      <p:tavLst>
                                        <p:tav tm="0">
                                          <p:val>
                                            <p:strVal val="0-#ppt_h/2"/>
                                          </p:val>
                                        </p:tav>
                                        <p:tav tm="100000">
                                          <p:val>
                                            <p:strVal val="#ppt_y"/>
                                          </p:val>
                                        </p:tav>
                                      </p:tavLst>
                                    </p:anim>
                                  </p:childTnLst>
                                </p:cTn>
                              </p:par>
                            </p:childTnLst>
                          </p:cTn>
                        </p:par>
                        <p:par>
                          <p:cTn id="18" fill="hold">
                            <p:stCondLst>
                              <p:cond delay="6000"/>
                            </p:stCondLst>
                            <p:childTnLst>
                              <p:par>
                                <p:cTn id="19" presetID="3" presetClass="entr" presetSubtype="5"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vertical)">
                                      <p:cBhvr>
                                        <p:cTn id="21"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23528" y="476672"/>
            <a:ext cx="8568952" cy="1200329"/>
          </a:xfrm>
          <a:prstGeom prst="rect">
            <a:avLst/>
          </a:prstGeom>
        </p:spPr>
        <p:txBody>
          <a:bodyPr wrap="square">
            <a:spAutoFit/>
          </a:bodyPr>
          <a:lstStyle/>
          <a:p>
            <a:pPr algn="ctr"/>
            <a:r>
              <a:rPr lang="ru-RU" sz="3600" b="1" dirty="0" smtClean="0">
                <a:solidFill>
                  <a:srgbClr val="FF0000"/>
                </a:solidFill>
                <a:latin typeface="Times New Roman" pitchFamily="18" charset="0"/>
                <a:cs typeface="Times New Roman" pitchFamily="18" charset="0"/>
              </a:rPr>
              <a:t>Применение нетрадиционных техник в </a:t>
            </a:r>
            <a:r>
              <a:rPr lang="ru-RU" sz="3600" b="1" dirty="0" err="1" smtClean="0">
                <a:solidFill>
                  <a:srgbClr val="FF0000"/>
                </a:solidFill>
                <a:latin typeface="Times New Roman" pitchFamily="18" charset="0"/>
                <a:cs typeface="Times New Roman" pitchFamily="18" charset="0"/>
              </a:rPr>
              <a:t>изодеятельности</a:t>
            </a:r>
            <a:endParaRPr lang="ru-RU" sz="3600" dirty="0">
              <a:latin typeface="Times New Roman" pitchFamily="18" charset="0"/>
              <a:cs typeface="Times New Roman" pitchFamily="18" charset="0"/>
            </a:endParaRPr>
          </a:p>
        </p:txBody>
      </p:sp>
      <p:sp>
        <p:nvSpPr>
          <p:cNvPr id="8" name="Прямоугольник 7"/>
          <p:cNvSpPr/>
          <p:nvPr/>
        </p:nvSpPr>
        <p:spPr>
          <a:xfrm>
            <a:off x="251520" y="1628800"/>
            <a:ext cx="8640960" cy="1154162"/>
          </a:xfrm>
          <a:prstGeom prst="rect">
            <a:avLst/>
          </a:prstGeom>
        </p:spPr>
        <p:txBody>
          <a:bodyPr wrap="square">
            <a:spAutoFit/>
          </a:bodyPr>
          <a:lstStyle/>
          <a:p>
            <a:pPr lvl="0">
              <a:buFont typeface="Wingdings" pitchFamily="2" charset="2"/>
              <a:buChar char="v"/>
            </a:pPr>
            <a:r>
              <a:rPr lang="ru-RU" sz="2300" b="1" dirty="0" smtClean="0">
                <a:solidFill>
                  <a:srgbClr val="0000FF"/>
                </a:solidFill>
                <a:latin typeface="Times New Roman" pitchFamily="18" charset="0"/>
                <a:cs typeface="Times New Roman" pitchFamily="18" charset="0"/>
              </a:rPr>
              <a:t>способствует обогащению знаний и представлений детей о предметах и их использовании, материалах, их свойствах, способах применения;</a:t>
            </a:r>
            <a:endParaRPr lang="ru-RU" sz="2300" b="1" dirty="0">
              <a:solidFill>
                <a:srgbClr val="0000FF"/>
              </a:solidFill>
              <a:latin typeface="Times New Roman" pitchFamily="18" charset="0"/>
              <a:cs typeface="Times New Roman" pitchFamily="18" charset="0"/>
            </a:endParaRPr>
          </a:p>
        </p:txBody>
      </p:sp>
      <p:sp>
        <p:nvSpPr>
          <p:cNvPr id="9" name="Прямоугольник 8"/>
          <p:cNvSpPr/>
          <p:nvPr/>
        </p:nvSpPr>
        <p:spPr>
          <a:xfrm>
            <a:off x="251520" y="2636912"/>
            <a:ext cx="8640960" cy="1154162"/>
          </a:xfrm>
          <a:prstGeom prst="rect">
            <a:avLst/>
          </a:prstGeom>
        </p:spPr>
        <p:txBody>
          <a:bodyPr wrap="square">
            <a:spAutoFit/>
          </a:bodyPr>
          <a:lstStyle/>
          <a:p>
            <a:pPr lvl="0">
              <a:buFont typeface="Wingdings" pitchFamily="2" charset="2"/>
              <a:buChar char="v"/>
            </a:pPr>
            <a:r>
              <a:rPr lang="ru-RU" sz="2300" b="1" dirty="0" smtClean="0">
                <a:solidFill>
                  <a:srgbClr val="0000FF"/>
                </a:solidFill>
                <a:latin typeface="Times New Roman" pitchFamily="18" charset="0"/>
                <a:cs typeface="Times New Roman" pitchFamily="18" charset="0"/>
              </a:rPr>
              <a:t>стимулирует положительную мотивацию у ребенка, вызывает радостное настроение, снимает страх перед процессом рисования;</a:t>
            </a:r>
            <a:endParaRPr lang="ru-RU" sz="2300" b="1" dirty="0">
              <a:solidFill>
                <a:srgbClr val="0000FF"/>
              </a:solidFill>
              <a:latin typeface="Times New Roman" pitchFamily="18" charset="0"/>
              <a:cs typeface="Times New Roman" pitchFamily="18" charset="0"/>
            </a:endParaRPr>
          </a:p>
        </p:txBody>
      </p:sp>
      <p:sp>
        <p:nvSpPr>
          <p:cNvPr id="10" name="Прямоугольник 9"/>
          <p:cNvSpPr/>
          <p:nvPr/>
        </p:nvSpPr>
        <p:spPr>
          <a:xfrm>
            <a:off x="251520" y="3645024"/>
            <a:ext cx="6401435" cy="446276"/>
          </a:xfrm>
          <a:prstGeom prst="rect">
            <a:avLst/>
          </a:prstGeom>
        </p:spPr>
        <p:txBody>
          <a:bodyPr wrap="square">
            <a:spAutoFit/>
          </a:bodyPr>
          <a:lstStyle/>
          <a:p>
            <a:pPr lvl="0">
              <a:buFont typeface="Wingdings" pitchFamily="2" charset="2"/>
              <a:buChar char="v"/>
            </a:pPr>
            <a:r>
              <a:rPr lang="ru-RU" sz="2300" b="1" dirty="0" smtClean="0">
                <a:solidFill>
                  <a:srgbClr val="0000FF"/>
                </a:solidFill>
                <a:latin typeface="Times New Roman" pitchFamily="18" charset="0"/>
                <a:cs typeface="Times New Roman" pitchFamily="18" charset="0"/>
              </a:rPr>
              <a:t>дает возможность экспериментировать;</a:t>
            </a:r>
            <a:endParaRPr lang="ru-RU" sz="2300" b="1" dirty="0">
              <a:solidFill>
                <a:srgbClr val="0000FF"/>
              </a:solidFill>
              <a:latin typeface="Times New Roman" pitchFamily="18" charset="0"/>
              <a:cs typeface="Times New Roman" pitchFamily="18" charset="0"/>
            </a:endParaRPr>
          </a:p>
        </p:txBody>
      </p:sp>
      <p:sp>
        <p:nvSpPr>
          <p:cNvPr id="11" name="Прямоугольник 10"/>
          <p:cNvSpPr/>
          <p:nvPr/>
        </p:nvSpPr>
        <p:spPr>
          <a:xfrm>
            <a:off x="251520" y="4005064"/>
            <a:ext cx="8568952" cy="446276"/>
          </a:xfrm>
          <a:prstGeom prst="rect">
            <a:avLst/>
          </a:prstGeom>
        </p:spPr>
        <p:txBody>
          <a:bodyPr wrap="square">
            <a:spAutoFit/>
          </a:bodyPr>
          <a:lstStyle/>
          <a:p>
            <a:pPr lvl="0">
              <a:buFont typeface="Wingdings" pitchFamily="2" charset="2"/>
              <a:buChar char="v"/>
            </a:pPr>
            <a:r>
              <a:rPr lang="ru-RU" sz="2300" b="1" dirty="0" smtClean="0">
                <a:solidFill>
                  <a:srgbClr val="0000FF"/>
                </a:solidFill>
                <a:latin typeface="Times New Roman" pitchFamily="18" charset="0"/>
                <a:cs typeface="Times New Roman" pitchFamily="18" charset="0"/>
              </a:rPr>
              <a:t>развивает тактильную чувствительность, </a:t>
            </a:r>
            <a:r>
              <a:rPr lang="ru-RU" sz="2300" b="1" dirty="0" err="1" smtClean="0">
                <a:solidFill>
                  <a:srgbClr val="0000FF"/>
                </a:solidFill>
                <a:latin typeface="Times New Roman" pitchFamily="18" charset="0"/>
                <a:cs typeface="Times New Roman" pitchFamily="18" charset="0"/>
              </a:rPr>
              <a:t>цветоразличие</a:t>
            </a:r>
            <a:r>
              <a:rPr lang="ru-RU" sz="2300" dirty="0" smtClean="0">
                <a:solidFill>
                  <a:srgbClr val="0000FF"/>
                </a:solidFill>
                <a:latin typeface="Comic Sans MS" pitchFamily="66" charset="0"/>
              </a:rPr>
              <a:t>;</a:t>
            </a:r>
            <a:endParaRPr lang="ru-RU" sz="2300" dirty="0">
              <a:solidFill>
                <a:srgbClr val="0000FF"/>
              </a:solidFill>
              <a:latin typeface="Comic Sans MS" pitchFamily="66" charset="0"/>
            </a:endParaRPr>
          </a:p>
        </p:txBody>
      </p:sp>
      <p:sp>
        <p:nvSpPr>
          <p:cNvPr id="12" name="Прямоугольник 11"/>
          <p:cNvSpPr/>
          <p:nvPr/>
        </p:nvSpPr>
        <p:spPr>
          <a:xfrm>
            <a:off x="251520" y="4500570"/>
            <a:ext cx="8568952" cy="446276"/>
          </a:xfrm>
          <a:prstGeom prst="rect">
            <a:avLst/>
          </a:prstGeom>
        </p:spPr>
        <p:txBody>
          <a:bodyPr wrap="square">
            <a:spAutoFit/>
          </a:bodyPr>
          <a:lstStyle/>
          <a:p>
            <a:pPr lvl="0">
              <a:buFont typeface="Wingdings" pitchFamily="2" charset="2"/>
              <a:buChar char="v"/>
            </a:pPr>
            <a:r>
              <a:rPr lang="ru-RU" sz="2300" b="1" dirty="0" smtClean="0">
                <a:solidFill>
                  <a:srgbClr val="0000FF"/>
                </a:solidFill>
                <a:latin typeface="Times New Roman" pitchFamily="18" charset="0"/>
                <a:cs typeface="Times New Roman" pitchFamily="18" charset="0"/>
              </a:rPr>
              <a:t>способствует развитию зрительно-моторной координации;</a:t>
            </a:r>
            <a:endParaRPr lang="ru-RU" sz="2300" b="1" dirty="0">
              <a:solidFill>
                <a:srgbClr val="0000FF"/>
              </a:solidFill>
              <a:latin typeface="Times New Roman" pitchFamily="18" charset="0"/>
              <a:cs typeface="Times New Roman" pitchFamily="18" charset="0"/>
            </a:endParaRPr>
          </a:p>
        </p:txBody>
      </p:sp>
      <p:sp>
        <p:nvSpPr>
          <p:cNvPr id="13" name="Прямоугольник 12"/>
          <p:cNvSpPr/>
          <p:nvPr/>
        </p:nvSpPr>
        <p:spPr>
          <a:xfrm>
            <a:off x="285720" y="4929198"/>
            <a:ext cx="7779746" cy="800219"/>
          </a:xfrm>
          <a:prstGeom prst="rect">
            <a:avLst/>
          </a:prstGeom>
        </p:spPr>
        <p:txBody>
          <a:bodyPr wrap="square">
            <a:spAutoFit/>
          </a:bodyPr>
          <a:lstStyle/>
          <a:p>
            <a:pPr lvl="0">
              <a:buFont typeface="Wingdings" pitchFamily="2" charset="2"/>
              <a:buChar char="v"/>
            </a:pPr>
            <a:r>
              <a:rPr lang="ru-RU" sz="2300" b="1" dirty="0" smtClean="0">
                <a:solidFill>
                  <a:srgbClr val="0000FF"/>
                </a:solidFill>
                <a:latin typeface="Times New Roman" pitchFamily="18" charset="0"/>
                <a:cs typeface="Times New Roman" pitchFamily="18" charset="0"/>
              </a:rPr>
              <a:t>не утомляет дошкольников, повышает          работоспособность;</a:t>
            </a:r>
            <a:endParaRPr lang="ru-RU" sz="2300" b="1" dirty="0">
              <a:solidFill>
                <a:srgbClr val="0000FF"/>
              </a:solidFill>
              <a:latin typeface="Times New Roman" pitchFamily="18" charset="0"/>
              <a:cs typeface="Times New Roman" pitchFamily="18" charset="0"/>
            </a:endParaRPr>
          </a:p>
        </p:txBody>
      </p:sp>
      <p:sp>
        <p:nvSpPr>
          <p:cNvPr id="14" name="Прямоугольник 13"/>
          <p:cNvSpPr/>
          <p:nvPr/>
        </p:nvSpPr>
        <p:spPr>
          <a:xfrm>
            <a:off x="251520" y="5643578"/>
            <a:ext cx="8640960" cy="800219"/>
          </a:xfrm>
          <a:prstGeom prst="rect">
            <a:avLst/>
          </a:prstGeom>
        </p:spPr>
        <p:txBody>
          <a:bodyPr wrap="square">
            <a:spAutoFit/>
          </a:bodyPr>
          <a:lstStyle/>
          <a:p>
            <a:pPr lvl="0">
              <a:buFont typeface="Wingdings" pitchFamily="2" charset="2"/>
              <a:buChar char="v"/>
            </a:pPr>
            <a:r>
              <a:rPr lang="ru-RU" sz="2300" b="1" dirty="0" smtClean="0">
                <a:solidFill>
                  <a:srgbClr val="0000FF"/>
                </a:solidFill>
                <a:latin typeface="Times New Roman" pitchFamily="18" charset="0"/>
                <a:cs typeface="Times New Roman" pitchFamily="18" charset="0"/>
              </a:rPr>
              <a:t>развивает нестандартность мышления, </a:t>
            </a:r>
            <a:r>
              <a:rPr lang="ru-RU" sz="2300" b="1" dirty="0" err="1" smtClean="0">
                <a:solidFill>
                  <a:srgbClr val="0000FF"/>
                </a:solidFill>
                <a:latin typeface="Times New Roman" pitchFamily="18" charset="0"/>
                <a:cs typeface="Times New Roman" pitchFamily="18" charset="0"/>
              </a:rPr>
              <a:t>раскрепощенность</a:t>
            </a:r>
            <a:r>
              <a:rPr lang="ru-RU" sz="2300" b="1" dirty="0" smtClean="0">
                <a:solidFill>
                  <a:srgbClr val="0000FF"/>
                </a:solidFill>
                <a:latin typeface="Times New Roman" pitchFamily="18" charset="0"/>
                <a:cs typeface="Times New Roman" pitchFamily="18" charset="0"/>
              </a:rPr>
              <a:t>, индивидуальность. </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0" fill="hold"/>
                                        <p:tgtEl>
                                          <p:spTgt spid="5"/>
                                        </p:tgtEl>
                                        <p:attrNameLst>
                                          <p:attrName>ppt_x</p:attrName>
                                        </p:attrNameLst>
                                      </p:cBhvr>
                                      <p:tavLst>
                                        <p:tav tm="0">
                                          <p:val>
                                            <p:strVal val="#ppt_x"/>
                                          </p:val>
                                        </p:tav>
                                        <p:tav tm="100000">
                                          <p:val>
                                            <p:strVal val="#ppt_x"/>
                                          </p:val>
                                        </p:tav>
                                      </p:tavLst>
                                    </p:anim>
                                    <p:anim calcmode="lin" valueType="num">
                                      <p:cBhvr additive="base">
                                        <p:cTn id="8" dur="30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3000"/>
                            </p:stCondLst>
                            <p:childTnLst>
                              <p:par>
                                <p:cTn id="10" presetID="3" presetClass="entr" presetSubtype="5"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vertical)">
                                      <p:cBhvr>
                                        <p:cTn id="12" dur="3000"/>
                                        <p:tgtEl>
                                          <p:spTgt spid="8"/>
                                        </p:tgtEl>
                                      </p:cBhvr>
                                    </p:animEffect>
                                  </p:childTnLst>
                                </p:cTn>
                              </p:par>
                            </p:childTnLst>
                          </p:cTn>
                        </p:par>
                        <p:par>
                          <p:cTn id="13" fill="hold">
                            <p:stCondLst>
                              <p:cond delay="6000"/>
                            </p:stCondLst>
                            <p:childTnLst>
                              <p:par>
                                <p:cTn id="14" presetID="3" presetClass="entr" presetSubtype="5"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linds(vertical)">
                                      <p:cBhvr>
                                        <p:cTn id="16" dur="3000"/>
                                        <p:tgtEl>
                                          <p:spTgt spid="9"/>
                                        </p:tgtEl>
                                      </p:cBhvr>
                                    </p:animEffect>
                                  </p:childTnLst>
                                </p:cTn>
                              </p:par>
                            </p:childTnLst>
                          </p:cTn>
                        </p:par>
                        <p:par>
                          <p:cTn id="17" fill="hold">
                            <p:stCondLst>
                              <p:cond delay="9000"/>
                            </p:stCondLst>
                            <p:childTnLst>
                              <p:par>
                                <p:cTn id="18" presetID="3" presetClass="entr" presetSubtype="5"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linds(vertical)">
                                      <p:cBhvr>
                                        <p:cTn id="20" dur="3000"/>
                                        <p:tgtEl>
                                          <p:spTgt spid="10"/>
                                        </p:tgtEl>
                                      </p:cBhvr>
                                    </p:animEffect>
                                  </p:childTnLst>
                                </p:cTn>
                              </p:par>
                            </p:childTnLst>
                          </p:cTn>
                        </p:par>
                        <p:par>
                          <p:cTn id="21" fill="hold">
                            <p:stCondLst>
                              <p:cond delay="12000"/>
                            </p:stCondLst>
                            <p:childTnLst>
                              <p:par>
                                <p:cTn id="22" presetID="3" presetClass="entr" presetSubtype="5"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blinds(vertical)">
                                      <p:cBhvr>
                                        <p:cTn id="24" dur="3000"/>
                                        <p:tgtEl>
                                          <p:spTgt spid="11"/>
                                        </p:tgtEl>
                                      </p:cBhvr>
                                    </p:animEffect>
                                  </p:childTnLst>
                                </p:cTn>
                              </p:par>
                            </p:childTnLst>
                          </p:cTn>
                        </p:par>
                        <p:par>
                          <p:cTn id="25" fill="hold">
                            <p:stCondLst>
                              <p:cond delay="15000"/>
                            </p:stCondLst>
                            <p:childTnLst>
                              <p:par>
                                <p:cTn id="26" presetID="3" presetClass="entr" presetSubtype="5"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linds(vertical)">
                                      <p:cBhvr>
                                        <p:cTn id="28" dur="3000"/>
                                        <p:tgtEl>
                                          <p:spTgt spid="12"/>
                                        </p:tgtEl>
                                      </p:cBhvr>
                                    </p:animEffect>
                                  </p:childTnLst>
                                </p:cTn>
                              </p:par>
                            </p:childTnLst>
                          </p:cTn>
                        </p:par>
                        <p:par>
                          <p:cTn id="29" fill="hold">
                            <p:stCondLst>
                              <p:cond delay="18000"/>
                            </p:stCondLst>
                            <p:childTnLst>
                              <p:par>
                                <p:cTn id="30" presetID="3" presetClass="entr" presetSubtype="5"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linds(vertical)">
                                      <p:cBhvr>
                                        <p:cTn id="32" dur="3000"/>
                                        <p:tgtEl>
                                          <p:spTgt spid="13"/>
                                        </p:tgtEl>
                                      </p:cBhvr>
                                    </p:animEffect>
                                  </p:childTnLst>
                                </p:cTn>
                              </p:par>
                            </p:childTnLst>
                          </p:cTn>
                        </p:par>
                        <p:par>
                          <p:cTn id="33" fill="hold">
                            <p:stCondLst>
                              <p:cond delay="21000"/>
                            </p:stCondLst>
                            <p:childTnLst>
                              <p:par>
                                <p:cTn id="34" presetID="3" presetClass="entr" presetSubtype="5"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blinds(vertical)">
                                      <p:cBhvr>
                                        <p:cTn id="36" dur="3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P spid="11" grpId="0"/>
      <p:bldP spid="12"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вал 2"/>
          <p:cNvSpPr/>
          <p:nvPr/>
        </p:nvSpPr>
        <p:spPr>
          <a:xfrm>
            <a:off x="3491880" y="3429000"/>
            <a:ext cx="2736304" cy="158417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ru-RU" b="1" dirty="0" smtClean="0">
                <a:solidFill>
                  <a:schemeClr val="bg1"/>
                </a:solidFill>
                <a:latin typeface="Comic Sans MS" pitchFamily="66" charset="0"/>
              </a:rPr>
              <a:t>Способы</a:t>
            </a:r>
          </a:p>
          <a:p>
            <a:pPr algn="ctr"/>
            <a:r>
              <a:rPr lang="ru-RU" b="1" dirty="0" smtClean="0">
                <a:solidFill>
                  <a:schemeClr val="bg1"/>
                </a:solidFill>
                <a:latin typeface="Comic Sans MS" pitchFamily="66" charset="0"/>
              </a:rPr>
              <a:t>изображения</a:t>
            </a:r>
            <a:endParaRPr lang="ru-RU" b="1" dirty="0">
              <a:solidFill>
                <a:schemeClr val="bg1"/>
              </a:solidFill>
              <a:latin typeface="Comic Sans MS" pitchFamily="66" charset="0"/>
            </a:endParaRPr>
          </a:p>
        </p:txBody>
      </p:sp>
      <p:sp>
        <p:nvSpPr>
          <p:cNvPr id="2" name="Прямоугольник 1"/>
          <p:cNvSpPr/>
          <p:nvPr/>
        </p:nvSpPr>
        <p:spPr>
          <a:xfrm>
            <a:off x="251520" y="260648"/>
            <a:ext cx="8712968" cy="1015663"/>
          </a:xfrm>
          <a:prstGeom prst="rect">
            <a:avLst/>
          </a:prstGeom>
        </p:spPr>
        <p:txBody>
          <a:bodyPr wrap="square">
            <a:spAutoFit/>
          </a:bodyPr>
          <a:lstStyle/>
          <a:p>
            <a:pPr lvl="0"/>
            <a:r>
              <a:rPr lang="ru-RU" sz="3000" b="1" dirty="0" smtClean="0">
                <a:solidFill>
                  <a:srgbClr val="FF0000"/>
                </a:solidFill>
                <a:latin typeface="Times New Roman" pitchFamily="18" charset="0"/>
                <a:cs typeface="Times New Roman" pitchFamily="18" charset="0"/>
              </a:rPr>
              <a:t>Нетрадиционные способы изображения </a:t>
            </a:r>
          </a:p>
          <a:p>
            <a:pPr lvl="0" algn="ctr"/>
            <a:r>
              <a:rPr lang="ru-RU" sz="3000" b="1" dirty="0" smtClean="0">
                <a:solidFill>
                  <a:srgbClr val="FF0000"/>
                </a:solidFill>
                <a:latin typeface="Times New Roman" pitchFamily="18" charset="0"/>
                <a:cs typeface="Times New Roman" pitchFamily="18" charset="0"/>
              </a:rPr>
              <a:t>в рисовании</a:t>
            </a:r>
            <a:endParaRPr lang="ru-RU" sz="3000" b="1" dirty="0">
              <a:solidFill>
                <a:srgbClr val="FF0000"/>
              </a:solidFill>
              <a:latin typeface="Times New Roman" pitchFamily="18" charset="0"/>
              <a:cs typeface="Times New Roman" pitchFamily="18" charset="0"/>
            </a:endParaRPr>
          </a:p>
        </p:txBody>
      </p:sp>
      <p:sp>
        <p:nvSpPr>
          <p:cNvPr id="4" name="Овал 3"/>
          <p:cNvSpPr/>
          <p:nvPr/>
        </p:nvSpPr>
        <p:spPr>
          <a:xfrm>
            <a:off x="467544" y="1268760"/>
            <a:ext cx="3240360" cy="1224136"/>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ru-RU" dirty="0" smtClean="0">
                <a:latin typeface="Comic Sans MS" pitchFamily="66" charset="0"/>
              </a:rPr>
              <a:t>Рисунок своими руками (пальцами, ладошкой)</a:t>
            </a:r>
            <a:endParaRPr lang="ru-RU" dirty="0">
              <a:latin typeface="Comic Sans MS" pitchFamily="66" charset="0"/>
            </a:endParaRPr>
          </a:p>
        </p:txBody>
      </p:sp>
      <p:sp>
        <p:nvSpPr>
          <p:cNvPr id="5" name="Овал 4"/>
          <p:cNvSpPr/>
          <p:nvPr/>
        </p:nvSpPr>
        <p:spPr>
          <a:xfrm>
            <a:off x="395536" y="2564904"/>
            <a:ext cx="3312368" cy="129614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ru-RU" dirty="0" smtClean="0">
                <a:latin typeface="Comic Sans MS" pitchFamily="66" charset="0"/>
              </a:rPr>
              <a:t>Рисование штампом(тычковое рисование, оттиск)</a:t>
            </a:r>
            <a:endParaRPr lang="ru-RU" dirty="0">
              <a:latin typeface="Comic Sans MS" pitchFamily="66" charset="0"/>
            </a:endParaRPr>
          </a:p>
        </p:txBody>
      </p:sp>
      <p:sp>
        <p:nvSpPr>
          <p:cNvPr id="6" name="Овал 5"/>
          <p:cNvSpPr/>
          <p:nvPr/>
        </p:nvSpPr>
        <p:spPr>
          <a:xfrm>
            <a:off x="251520" y="3861048"/>
            <a:ext cx="2016224" cy="1080120"/>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ru-RU" dirty="0" smtClean="0">
                <a:latin typeface="Comic Sans MS" pitchFamily="66" charset="0"/>
              </a:rPr>
              <a:t>Рисование свечой</a:t>
            </a:r>
            <a:endParaRPr lang="ru-RU" dirty="0">
              <a:latin typeface="Comic Sans MS" pitchFamily="66" charset="0"/>
            </a:endParaRPr>
          </a:p>
        </p:txBody>
      </p:sp>
      <p:sp>
        <p:nvSpPr>
          <p:cNvPr id="7" name="Овал 6"/>
          <p:cNvSpPr/>
          <p:nvPr/>
        </p:nvSpPr>
        <p:spPr>
          <a:xfrm>
            <a:off x="251520" y="5085184"/>
            <a:ext cx="2088232" cy="1152128"/>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ru-RU" dirty="0" smtClean="0">
                <a:latin typeface="Comic Sans MS" pitchFamily="66" charset="0"/>
              </a:rPr>
              <a:t>Раздувание краски</a:t>
            </a:r>
            <a:endParaRPr lang="ru-RU" dirty="0">
              <a:latin typeface="Comic Sans MS" pitchFamily="66" charset="0"/>
            </a:endParaRPr>
          </a:p>
        </p:txBody>
      </p:sp>
      <p:sp>
        <p:nvSpPr>
          <p:cNvPr id="8" name="Овал 7"/>
          <p:cNvSpPr/>
          <p:nvPr/>
        </p:nvSpPr>
        <p:spPr>
          <a:xfrm>
            <a:off x="4283968" y="5373216"/>
            <a:ext cx="2880320" cy="1224136"/>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dirty="0" smtClean="0">
                <a:latin typeface="Comic Sans MS" pitchFamily="66" charset="0"/>
              </a:rPr>
              <a:t>Рисование с помощью </a:t>
            </a:r>
            <a:r>
              <a:rPr lang="ru-RU" dirty="0" err="1" smtClean="0">
                <a:latin typeface="Comic Sans MS" pitchFamily="66" charset="0"/>
              </a:rPr>
              <a:t>изоленты</a:t>
            </a:r>
            <a:endParaRPr lang="ru-RU" dirty="0">
              <a:latin typeface="Comic Sans MS" pitchFamily="66" charset="0"/>
            </a:endParaRPr>
          </a:p>
        </p:txBody>
      </p:sp>
      <p:sp>
        <p:nvSpPr>
          <p:cNvPr id="9" name="Овал 8"/>
          <p:cNvSpPr/>
          <p:nvPr/>
        </p:nvSpPr>
        <p:spPr>
          <a:xfrm>
            <a:off x="3779912" y="1916832"/>
            <a:ext cx="2160240" cy="936104"/>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ru-RU" dirty="0" err="1" smtClean="0">
                <a:latin typeface="Comic Sans MS" pitchFamily="66" charset="0"/>
              </a:rPr>
              <a:t>Монотопия</a:t>
            </a:r>
            <a:endParaRPr lang="ru-RU" dirty="0">
              <a:latin typeface="Comic Sans MS" pitchFamily="66" charset="0"/>
            </a:endParaRPr>
          </a:p>
        </p:txBody>
      </p:sp>
      <p:sp>
        <p:nvSpPr>
          <p:cNvPr id="10" name="Овал 9"/>
          <p:cNvSpPr/>
          <p:nvPr/>
        </p:nvSpPr>
        <p:spPr>
          <a:xfrm>
            <a:off x="6444208" y="4437112"/>
            <a:ext cx="2232248" cy="936104"/>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latin typeface="Comic Sans MS" pitchFamily="66" charset="0"/>
              </a:rPr>
              <a:t>И многое другое</a:t>
            </a:r>
            <a:endParaRPr lang="ru-RU" dirty="0">
              <a:latin typeface="Comic Sans MS" pitchFamily="66" charset="0"/>
            </a:endParaRPr>
          </a:p>
        </p:txBody>
      </p:sp>
      <p:sp>
        <p:nvSpPr>
          <p:cNvPr id="11" name="Овал 10"/>
          <p:cNvSpPr/>
          <p:nvPr/>
        </p:nvSpPr>
        <p:spPr>
          <a:xfrm>
            <a:off x="5436096" y="980728"/>
            <a:ext cx="3456384" cy="936104"/>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ru-RU" dirty="0" err="1" smtClean="0">
                <a:latin typeface="Comic Sans MS" pitchFamily="66" charset="0"/>
              </a:rPr>
              <a:t>Пластилинография</a:t>
            </a:r>
            <a:endParaRPr lang="ru-RU" dirty="0">
              <a:latin typeface="Comic Sans MS" pitchFamily="66" charset="0"/>
            </a:endParaRPr>
          </a:p>
        </p:txBody>
      </p:sp>
      <p:sp>
        <p:nvSpPr>
          <p:cNvPr id="12" name="Овал 11"/>
          <p:cNvSpPr/>
          <p:nvPr/>
        </p:nvSpPr>
        <p:spPr>
          <a:xfrm>
            <a:off x="2411760" y="5301208"/>
            <a:ext cx="1728192" cy="936104"/>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dirty="0" err="1" smtClean="0">
                <a:latin typeface="Comic Sans MS" pitchFamily="66" charset="0"/>
              </a:rPr>
              <a:t>Граттаж</a:t>
            </a:r>
            <a:endParaRPr lang="ru-RU" dirty="0">
              <a:latin typeface="Comic Sans MS" pitchFamily="66" charset="0"/>
            </a:endParaRPr>
          </a:p>
        </p:txBody>
      </p:sp>
      <p:sp>
        <p:nvSpPr>
          <p:cNvPr id="13" name="Овал 12"/>
          <p:cNvSpPr/>
          <p:nvPr/>
        </p:nvSpPr>
        <p:spPr>
          <a:xfrm>
            <a:off x="6444208" y="3212976"/>
            <a:ext cx="2448272" cy="792088"/>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ru-RU" dirty="0" smtClean="0">
                <a:latin typeface="Comic Sans MS" pitchFamily="66" charset="0"/>
              </a:rPr>
              <a:t>Рисование расчёской</a:t>
            </a:r>
            <a:endParaRPr lang="ru-RU" dirty="0">
              <a:latin typeface="Comic Sans MS" pitchFamily="66" charset="0"/>
            </a:endParaRPr>
          </a:p>
        </p:txBody>
      </p:sp>
      <p:sp>
        <p:nvSpPr>
          <p:cNvPr id="14" name="Овал 13"/>
          <p:cNvSpPr/>
          <p:nvPr/>
        </p:nvSpPr>
        <p:spPr>
          <a:xfrm>
            <a:off x="6372200" y="1988840"/>
            <a:ext cx="2520280" cy="864096"/>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u-RU" dirty="0" err="1" smtClean="0">
                <a:latin typeface="Comic Sans MS" pitchFamily="66" charset="0"/>
              </a:rPr>
              <a:t>Кляксография</a:t>
            </a:r>
            <a:endParaRPr lang="ru-RU" dirty="0">
              <a:latin typeface="Comic Sans MS" pitchFamily="66" charset="0"/>
            </a:endParaRPr>
          </a:p>
        </p:txBody>
      </p:sp>
      <p:cxnSp>
        <p:nvCxnSpPr>
          <p:cNvPr id="18" name="Прямая со стрелкой 17"/>
          <p:cNvCxnSpPr/>
          <p:nvPr/>
        </p:nvCxnSpPr>
        <p:spPr>
          <a:xfrm flipH="1" flipV="1">
            <a:off x="3347864" y="2348880"/>
            <a:ext cx="864096" cy="108012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0" name="Прямая со стрелкой 19"/>
          <p:cNvCxnSpPr>
            <a:endCxn id="9" idx="4"/>
          </p:cNvCxnSpPr>
          <p:nvPr/>
        </p:nvCxnSpPr>
        <p:spPr>
          <a:xfrm flipV="1">
            <a:off x="4860032" y="2852936"/>
            <a:ext cx="0" cy="50405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4" name="Прямая со стрелкой 23"/>
          <p:cNvCxnSpPr/>
          <p:nvPr/>
        </p:nvCxnSpPr>
        <p:spPr>
          <a:xfrm flipV="1">
            <a:off x="5652120" y="1916832"/>
            <a:ext cx="648072" cy="158417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6" name="Прямая со стрелкой 25"/>
          <p:cNvCxnSpPr/>
          <p:nvPr/>
        </p:nvCxnSpPr>
        <p:spPr>
          <a:xfrm flipV="1">
            <a:off x="5940152" y="2780928"/>
            <a:ext cx="792088" cy="7920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8" name="Прямая со стрелкой 27"/>
          <p:cNvCxnSpPr/>
          <p:nvPr/>
        </p:nvCxnSpPr>
        <p:spPr>
          <a:xfrm flipV="1">
            <a:off x="6084168" y="3717032"/>
            <a:ext cx="360040" cy="7200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30" name="Прямая со стрелкой 29"/>
          <p:cNvCxnSpPr/>
          <p:nvPr/>
        </p:nvCxnSpPr>
        <p:spPr>
          <a:xfrm>
            <a:off x="6084168" y="4581128"/>
            <a:ext cx="432048" cy="7200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32" name="Прямая со стрелкой 31"/>
          <p:cNvCxnSpPr/>
          <p:nvPr/>
        </p:nvCxnSpPr>
        <p:spPr>
          <a:xfrm>
            <a:off x="5364088" y="5013176"/>
            <a:ext cx="72008" cy="28803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34" name="Прямая со стрелкой 33"/>
          <p:cNvCxnSpPr/>
          <p:nvPr/>
        </p:nvCxnSpPr>
        <p:spPr>
          <a:xfrm flipH="1">
            <a:off x="3635896" y="4869160"/>
            <a:ext cx="360040" cy="43204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36" name="Прямая со стрелкой 35"/>
          <p:cNvCxnSpPr/>
          <p:nvPr/>
        </p:nvCxnSpPr>
        <p:spPr>
          <a:xfrm flipH="1">
            <a:off x="2123728" y="4581128"/>
            <a:ext cx="1440160" cy="64807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38" name="Прямая со стрелкой 37"/>
          <p:cNvCxnSpPr/>
          <p:nvPr/>
        </p:nvCxnSpPr>
        <p:spPr>
          <a:xfrm flipH="1">
            <a:off x="2267744" y="4221088"/>
            <a:ext cx="1152128" cy="7200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40" name="Прямая со стрелкой 39"/>
          <p:cNvCxnSpPr/>
          <p:nvPr/>
        </p:nvCxnSpPr>
        <p:spPr>
          <a:xfrm flipH="1" flipV="1">
            <a:off x="3491880" y="3501008"/>
            <a:ext cx="216024" cy="21602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 presetClass="entr" presetSubtype="1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3000"/>
                                        <p:tgtEl>
                                          <p:spTgt spid="3"/>
                                        </p:tgtEl>
                                      </p:cBhvr>
                                    </p:animEffect>
                                  </p:childTnLst>
                                </p:cTn>
                              </p:par>
                            </p:childTnLst>
                          </p:cTn>
                        </p:par>
                        <p:par>
                          <p:cTn id="13" fill="hold">
                            <p:stCondLst>
                              <p:cond delay="3500"/>
                            </p:stCondLst>
                            <p:childTnLst>
                              <p:par>
                                <p:cTn id="14" presetID="8" presetClass="entr" presetSubtype="16"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diamond(in)">
                                      <p:cBhvr>
                                        <p:cTn id="16" dur="1000"/>
                                        <p:tgtEl>
                                          <p:spTgt spid="32"/>
                                        </p:tgtEl>
                                      </p:cBhvr>
                                    </p:animEffect>
                                  </p:childTnLst>
                                </p:cTn>
                              </p:par>
                            </p:childTnLst>
                          </p:cTn>
                        </p:par>
                        <p:par>
                          <p:cTn id="17" fill="hold">
                            <p:stCondLst>
                              <p:cond delay="4500"/>
                            </p:stCondLst>
                            <p:childTnLst>
                              <p:par>
                                <p:cTn id="18" presetID="5" presetClass="entr" presetSubtype="1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checkerboard(across)">
                                      <p:cBhvr>
                                        <p:cTn id="20" dur="2000"/>
                                        <p:tgtEl>
                                          <p:spTgt spid="8"/>
                                        </p:tgtEl>
                                      </p:cBhvr>
                                    </p:animEffect>
                                  </p:childTnLst>
                                </p:cTn>
                              </p:par>
                            </p:childTnLst>
                          </p:cTn>
                        </p:par>
                        <p:par>
                          <p:cTn id="21" fill="hold">
                            <p:stCondLst>
                              <p:cond delay="6500"/>
                            </p:stCondLst>
                            <p:childTnLst>
                              <p:par>
                                <p:cTn id="22" presetID="8" presetClass="entr" presetSubtype="16"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diamond(in)">
                                      <p:cBhvr>
                                        <p:cTn id="24" dur="1000"/>
                                        <p:tgtEl>
                                          <p:spTgt spid="34"/>
                                        </p:tgtEl>
                                      </p:cBhvr>
                                    </p:animEffect>
                                  </p:childTnLst>
                                </p:cTn>
                              </p:par>
                            </p:childTnLst>
                          </p:cTn>
                        </p:par>
                        <p:par>
                          <p:cTn id="25" fill="hold">
                            <p:stCondLst>
                              <p:cond delay="7500"/>
                            </p:stCondLst>
                            <p:childTnLst>
                              <p:par>
                                <p:cTn id="26" presetID="5" presetClass="entr" presetSubtype="1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checkerboard(across)">
                                      <p:cBhvr>
                                        <p:cTn id="28" dur="2000"/>
                                        <p:tgtEl>
                                          <p:spTgt spid="12"/>
                                        </p:tgtEl>
                                      </p:cBhvr>
                                    </p:animEffect>
                                  </p:childTnLst>
                                </p:cTn>
                              </p:par>
                            </p:childTnLst>
                          </p:cTn>
                        </p:par>
                        <p:par>
                          <p:cTn id="29" fill="hold">
                            <p:stCondLst>
                              <p:cond delay="9500"/>
                            </p:stCondLst>
                            <p:childTnLst>
                              <p:par>
                                <p:cTn id="30" presetID="8" presetClass="entr" presetSubtype="16"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diamond(in)">
                                      <p:cBhvr>
                                        <p:cTn id="32" dur="1000"/>
                                        <p:tgtEl>
                                          <p:spTgt spid="36"/>
                                        </p:tgtEl>
                                      </p:cBhvr>
                                    </p:animEffect>
                                  </p:childTnLst>
                                </p:cTn>
                              </p:par>
                            </p:childTnLst>
                          </p:cTn>
                        </p:par>
                        <p:par>
                          <p:cTn id="33" fill="hold">
                            <p:stCondLst>
                              <p:cond delay="10500"/>
                            </p:stCondLst>
                            <p:childTnLst>
                              <p:par>
                                <p:cTn id="34" presetID="5" presetClass="entr" presetSubtype="10"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checkerboard(across)">
                                      <p:cBhvr>
                                        <p:cTn id="36" dur="2000"/>
                                        <p:tgtEl>
                                          <p:spTgt spid="7"/>
                                        </p:tgtEl>
                                      </p:cBhvr>
                                    </p:animEffect>
                                  </p:childTnLst>
                                </p:cTn>
                              </p:par>
                            </p:childTnLst>
                          </p:cTn>
                        </p:par>
                        <p:par>
                          <p:cTn id="37" fill="hold">
                            <p:stCondLst>
                              <p:cond delay="12500"/>
                            </p:stCondLst>
                            <p:childTnLst>
                              <p:par>
                                <p:cTn id="38" presetID="8" presetClass="entr" presetSubtype="16" fill="hold"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diamond(in)">
                                      <p:cBhvr>
                                        <p:cTn id="40" dur="1000"/>
                                        <p:tgtEl>
                                          <p:spTgt spid="38"/>
                                        </p:tgtEl>
                                      </p:cBhvr>
                                    </p:animEffect>
                                  </p:childTnLst>
                                </p:cTn>
                              </p:par>
                            </p:childTnLst>
                          </p:cTn>
                        </p:par>
                        <p:par>
                          <p:cTn id="41" fill="hold">
                            <p:stCondLst>
                              <p:cond delay="13500"/>
                            </p:stCondLst>
                            <p:childTnLst>
                              <p:par>
                                <p:cTn id="42" presetID="5" presetClass="entr" presetSubtype="10"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checkerboard(across)">
                                      <p:cBhvr>
                                        <p:cTn id="44" dur="2000"/>
                                        <p:tgtEl>
                                          <p:spTgt spid="6"/>
                                        </p:tgtEl>
                                      </p:cBhvr>
                                    </p:animEffect>
                                  </p:childTnLst>
                                </p:cTn>
                              </p:par>
                            </p:childTnLst>
                          </p:cTn>
                        </p:par>
                        <p:par>
                          <p:cTn id="45" fill="hold">
                            <p:stCondLst>
                              <p:cond delay="15500"/>
                            </p:stCondLst>
                            <p:childTnLst>
                              <p:par>
                                <p:cTn id="46" presetID="8" presetClass="entr" presetSubtype="16" fill="hold" nodeType="after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diamond(in)">
                                      <p:cBhvr>
                                        <p:cTn id="48" dur="1000"/>
                                        <p:tgtEl>
                                          <p:spTgt spid="40"/>
                                        </p:tgtEl>
                                      </p:cBhvr>
                                    </p:animEffect>
                                  </p:childTnLst>
                                </p:cTn>
                              </p:par>
                            </p:childTnLst>
                          </p:cTn>
                        </p:par>
                        <p:par>
                          <p:cTn id="49" fill="hold">
                            <p:stCondLst>
                              <p:cond delay="16500"/>
                            </p:stCondLst>
                            <p:childTnLst>
                              <p:par>
                                <p:cTn id="50" presetID="5" presetClass="entr" presetSubtype="10"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checkerboard(across)">
                                      <p:cBhvr>
                                        <p:cTn id="52" dur="2000"/>
                                        <p:tgtEl>
                                          <p:spTgt spid="5"/>
                                        </p:tgtEl>
                                      </p:cBhvr>
                                    </p:animEffect>
                                  </p:childTnLst>
                                </p:cTn>
                              </p:par>
                            </p:childTnLst>
                          </p:cTn>
                        </p:par>
                        <p:par>
                          <p:cTn id="53" fill="hold">
                            <p:stCondLst>
                              <p:cond delay="18500"/>
                            </p:stCondLst>
                            <p:childTnLst>
                              <p:par>
                                <p:cTn id="54" presetID="8" presetClass="entr" presetSubtype="16"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diamond(in)">
                                      <p:cBhvr>
                                        <p:cTn id="56" dur="1000"/>
                                        <p:tgtEl>
                                          <p:spTgt spid="18"/>
                                        </p:tgtEl>
                                      </p:cBhvr>
                                    </p:animEffect>
                                  </p:childTnLst>
                                </p:cTn>
                              </p:par>
                            </p:childTnLst>
                          </p:cTn>
                        </p:par>
                        <p:par>
                          <p:cTn id="57" fill="hold">
                            <p:stCondLst>
                              <p:cond delay="19500"/>
                            </p:stCondLst>
                            <p:childTnLst>
                              <p:par>
                                <p:cTn id="58" presetID="5" presetClass="entr" presetSubtype="10" fill="hold" grpId="0"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checkerboard(across)">
                                      <p:cBhvr>
                                        <p:cTn id="60" dur="2000"/>
                                        <p:tgtEl>
                                          <p:spTgt spid="4"/>
                                        </p:tgtEl>
                                      </p:cBhvr>
                                    </p:animEffect>
                                  </p:childTnLst>
                                </p:cTn>
                              </p:par>
                            </p:childTnLst>
                          </p:cTn>
                        </p:par>
                        <p:par>
                          <p:cTn id="61" fill="hold">
                            <p:stCondLst>
                              <p:cond delay="21500"/>
                            </p:stCondLst>
                            <p:childTnLst>
                              <p:par>
                                <p:cTn id="62" presetID="8" presetClass="entr" presetSubtype="16" fill="hold"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diamond(in)">
                                      <p:cBhvr>
                                        <p:cTn id="64" dur="1000"/>
                                        <p:tgtEl>
                                          <p:spTgt spid="20"/>
                                        </p:tgtEl>
                                      </p:cBhvr>
                                    </p:animEffect>
                                  </p:childTnLst>
                                </p:cTn>
                              </p:par>
                            </p:childTnLst>
                          </p:cTn>
                        </p:par>
                        <p:par>
                          <p:cTn id="65" fill="hold">
                            <p:stCondLst>
                              <p:cond delay="22500"/>
                            </p:stCondLst>
                            <p:childTnLst>
                              <p:par>
                                <p:cTn id="66" presetID="5" presetClass="entr" presetSubtype="10" fill="hold" grpId="0" nodeType="after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checkerboard(across)">
                                      <p:cBhvr>
                                        <p:cTn id="68" dur="2000"/>
                                        <p:tgtEl>
                                          <p:spTgt spid="9"/>
                                        </p:tgtEl>
                                      </p:cBhvr>
                                    </p:animEffect>
                                  </p:childTnLst>
                                </p:cTn>
                              </p:par>
                            </p:childTnLst>
                          </p:cTn>
                        </p:par>
                        <p:par>
                          <p:cTn id="69" fill="hold">
                            <p:stCondLst>
                              <p:cond delay="24500"/>
                            </p:stCondLst>
                            <p:childTnLst>
                              <p:par>
                                <p:cTn id="70" presetID="8" presetClass="entr" presetSubtype="16" fill="hold" nodeType="after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diamond(in)">
                                      <p:cBhvr>
                                        <p:cTn id="72" dur="1000"/>
                                        <p:tgtEl>
                                          <p:spTgt spid="24"/>
                                        </p:tgtEl>
                                      </p:cBhvr>
                                    </p:animEffect>
                                  </p:childTnLst>
                                </p:cTn>
                              </p:par>
                            </p:childTnLst>
                          </p:cTn>
                        </p:par>
                        <p:par>
                          <p:cTn id="73" fill="hold">
                            <p:stCondLst>
                              <p:cond delay="25500"/>
                            </p:stCondLst>
                            <p:childTnLst>
                              <p:par>
                                <p:cTn id="74" presetID="5" presetClass="entr" presetSubtype="10" fill="hold" grpId="0" nodeType="afterEffect">
                                  <p:stCondLst>
                                    <p:cond delay="0"/>
                                  </p:stCondLst>
                                  <p:childTnLst>
                                    <p:set>
                                      <p:cBhvr>
                                        <p:cTn id="75" dur="1" fill="hold">
                                          <p:stCondLst>
                                            <p:cond delay="0"/>
                                          </p:stCondLst>
                                        </p:cTn>
                                        <p:tgtEl>
                                          <p:spTgt spid="11"/>
                                        </p:tgtEl>
                                        <p:attrNameLst>
                                          <p:attrName>style.visibility</p:attrName>
                                        </p:attrNameLst>
                                      </p:cBhvr>
                                      <p:to>
                                        <p:strVal val="visible"/>
                                      </p:to>
                                    </p:set>
                                    <p:animEffect transition="in" filter="checkerboard(across)">
                                      <p:cBhvr>
                                        <p:cTn id="76" dur="2000"/>
                                        <p:tgtEl>
                                          <p:spTgt spid="11"/>
                                        </p:tgtEl>
                                      </p:cBhvr>
                                    </p:animEffect>
                                  </p:childTnLst>
                                </p:cTn>
                              </p:par>
                            </p:childTnLst>
                          </p:cTn>
                        </p:par>
                        <p:par>
                          <p:cTn id="77" fill="hold">
                            <p:stCondLst>
                              <p:cond delay="27500"/>
                            </p:stCondLst>
                            <p:childTnLst>
                              <p:par>
                                <p:cTn id="78" presetID="8" presetClass="entr" presetSubtype="16" fill="hold" nodeType="after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diamond(in)">
                                      <p:cBhvr>
                                        <p:cTn id="80" dur="1000"/>
                                        <p:tgtEl>
                                          <p:spTgt spid="26"/>
                                        </p:tgtEl>
                                      </p:cBhvr>
                                    </p:animEffect>
                                  </p:childTnLst>
                                </p:cTn>
                              </p:par>
                            </p:childTnLst>
                          </p:cTn>
                        </p:par>
                        <p:par>
                          <p:cTn id="81" fill="hold">
                            <p:stCondLst>
                              <p:cond delay="28500"/>
                            </p:stCondLst>
                            <p:childTnLst>
                              <p:par>
                                <p:cTn id="82" presetID="5" presetClass="entr" presetSubtype="10" fill="hold" grpId="0" nodeType="after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checkerboard(across)">
                                      <p:cBhvr>
                                        <p:cTn id="84" dur="2000"/>
                                        <p:tgtEl>
                                          <p:spTgt spid="14"/>
                                        </p:tgtEl>
                                      </p:cBhvr>
                                    </p:animEffect>
                                  </p:childTnLst>
                                </p:cTn>
                              </p:par>
                            </p:childTnLst>
                          </p:cTn>
                        </p:par>
                        <p:par>
                          <p:cTn id="85" fill="hold">
                            <p:stCondLst>
                              <p:cond delay="30500"/>
                            </p:stCondLst>
                            <p:childTnLst>
                              <p:par>
                                <p:cTn id="86" presetID="8" presetClass="entr" presetSubtype="16" fill="hold" nodeType="after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diamond(in)">
                                      <p:cBhvr>
                                        <p:cTn id="88" dur="1000"/>
                                        <p:tgtEl>
                                          <p:spTgt spid="28"/>
                                        </p:tgtEl>
                                      </p:cBhvr>
                                    </p:animEffect>
                                  </p:childTnLst>
                                </p:cTn>
                              </p:par>
                            </p:childTnLst>
                          </p:cTn>
                        </p:par>
                        <p:par>
                          <p:cTn id="89" fill="hold">
                            <p:stCondLst>
                              <p:cond delay="31500"/>
                            </p:stCondLst>
                            <p:childTnLst>
                              <p:par>
                                <p:cTn id="90" presetID="5" presetClass="entr" presetSubtype="10" fill="hold" grpId="0" nodeType="afterEffect">
                                  <p:stCondLst>
                                    <p:cond delay="0"/>
                                  </p:stCondLst>
                                  <p:childTnLst>
                                    <p:set>
                                      <p:cBhvr>
                                        <p:cTn id="91" dur="1" fill="hold">
                                          <p:stCondLst>
                                            <p:cond delay="0"/>
                                          </p:stCondLst>
                                        </p:cTn>
                                        <p:tgtEl>
                                          <p:spTgt spid="13"/>
                                        </p:tgtEl>
                                        <p:attrNameLst>
                                          <p:attrName>style.visibility</p:attrName>
                                        </p:attrNameLst>
                                      </p:cBhvr>
                                      <p:to>
                                        <p:strVal val="visible"/>
                                      </p:to>
                                    </p:set>
                                    <p:animEffect transition="in" filter="checkerboard(across)">
                                      <p:cBhvr>
                                        <p:cTn id="92" dur="2000"/>
                                        <p:tgtEl>
                                          <p:spTgt spid="13"/>
                                        </p:tgtEl>
                                      </p:cBhvr>
                                    </p:animEffect>
                                  </p:childTnLst>
                                </p:cTn>
                              </p:par>
                            </p:childTnLst>
                          </p:cTn>
                        </p:par>
                        <p:par>
                          <p:cTn id="93" fill="hold">
                            <p:stCondLst>
                              <p:cond delay="33500"/>
                            </p:stCondLst>
                            <p:childTnLst>
                              <p:par>
                                <p:cTn id="94" presetID="8" presetClass="entr" presetSubtype="16" fill="hold" nodeType="after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diamond(in)">
                                      <p:cBhvr>
                                        <p:cTn id="96" dur="1000"/>
                                        <p:tgtEl>
                                          <p:spTgt spid="30"/>
                                        </p:tgtEl>
                                      </p:cBhvr>
                                    </p:animEffect>
                                  </p:childTnLst>
                                </p:cTn>
                              </p:par>
                            </p:childTnLst>
                          </p:cTn>
                        </p:par>
                        <p:par>
                          <p:cTn id="97" fill="hold">
                            <p:stCondLst>
                              <p:cond delay="34500"/>
                            </p:stCondLst>
                            <p:childTnLst>
                              <p:par>
                                <p:cTn id="98" presetID="5" presetClass="entr" presetSubtype="10" fill="hold" grpId="0" nodeType="afterEffect">
                                  <p:stCondLst>
                                    <p:cond delay="0"/>
                                  </p:stCondLst>
                                  <p:childTnLst>
                                    <p:set>
                                      <p:cBhvr>
                                        <p:cTn id="99" dur="1" fill="hold">
                                          <p:stCondLst>
                                            <p:cond delay="0"/>
                                          </p:stCondLst>
                                        </p:cTn>
                                        <p:tgtEl>
                                          <p:spTgt spid="10"/>
                                        </p:tgtEl>
                                        <p:attrNameLst>
                                          <p:attrName>style.visibility</p:attrName>
                                        </p:attrNameLst>
                                      </p:cBhvr>
                                      <p:to>
                                        <p:strVal val="visible"/>
                                      </p:to>
                                    </p:set>
                                    <p:animEffect transition="in" filter="checkerboard(across)">
                                      <p:cBhvr>
                                        <p:cTn id="10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994122"/>
          </a:xfrm>
        </p:spPr>
        <p:txBody>
          <a:bodyPr>
            <a:normAutofit fontScale="90000"/>
          </a:bodyPr>
          <a:lstStyle/>
          <a:p>
            <a:r>
              <a:rPr lang="ru-RU" b="1" dirty="0" smtClean="0">
                <a:solidFill>
                  <a:srgbClr val="FF0000"/>
                </a:solidFill>
                <a:latin typeface="Times New Roman" pitchFamily="18" charset="0"/>
                <a:cs typeface="Times New Roman" pitchFamily="18" charset="0"/>
              </a:rPr>
              <a:t>Рисунок</a:t>
            </a:r>
            <a:r>
              <a:rPr lang="ru-RU" b="1" dirty="0" smtClean="0">
                <a:solidFill>
                  <a:srgbClr val="FF0000"/>
                </a:solidFill>
                <a:latin typeface="Segoe Script" pitchFamily="34" charset="0"/>
              </a:rPr>
              <a:t> </a:t>
            </a:r>
            <a:r>
              <a:rPr lang="ru-RU" b="1" dirty="0" smtClean="0">
                <a:solidFill>
                  <a:srgbClr val="FF0000"/>
                </a:solidFill>
                <a:latin typeface="Times New Roman" pitchFamily="18" charset="0"/>
                <a:cs typeface="Times New Roman" pitchFamily="18" charset="0"/>
              </a:rPr>
              <a:t>своими руками (пальцами, ладошкой)</a:t>
            </a:r>
            <a:endParaRPr lang="ru-RU" b="1" dirty="0">
              <a:solidFill>
                <a:srgbClr val="FF0000"/>
              </a:solidFill>
              <a:latin typeface="Times New Roman" pitchFamily="18" charset="0"/>
              <a:cs typeface="Times New Roman" pitchFamily="18" charset="0"/>
            </a:endParaRPr>
          </a:p>
        </p:txBody>
      </p:sp>
      <p:sp>
        <p:nvSpPr>
          <p:cNvPr id="4" name="Содержимое 3"/>
          <p:cNvSpPr>
            <a:spLocks noGrp="1"/>
          </p:cNvSpPr>
          <p:nvPr>
            <p:ph sz="half" idx="2"/>
          </p:nvPr>
        </p:nvSpPr>
        <p:spPr>
          <a:xfrm>
            <a:off x="4283968" y="1484784"/>
            <a:ext cx="4680520" cy="4896544"/>
          </a:xfrm>
        </p:spPr>
        <p:txBody>
          <a:bodyPr>
            <a:normAutofit fontScale="25000" lnSpcReduction="20000"/>
          </a:bodyPr>
          <a:lstStyle/>
          <a:p>
            <a:pPr>
              <a:buFont typeface="Wingdings" pitchFamily="2" charset="2"/>
              <a:buChar char="v"/>
            </a:pPr>
            <a:r>
              <a:rPr lang="ru-RU" sz="8000" b="1" u="sng" dirty="0" smtClean="0">
                <a:solidFill>
                  <a:srgbClr val="0000FF"/>
                </a:solidFill>
                <a:latin typeface="Times New Roman" pitchFamily="18" charset="0"/>
                <a:cs typeface="Times New Roman" pitchFamily="18" charset="0"/>
              </a:rPr>
              <a:t>Возраст: </a:t>
            </a:r>
            <a:r>
              <a:rPr lang="ru-RU" sz="8000" b="1" dirty="0" smtClean="0">
                <a:solidFill>
                  <a:srgbClr val="0000FF"/>
                </a:solidFill>
                <a:latin typeface="Times New Roman" pitchFamily="18" charset="0"/>
                <a:cs typeface="Times New Roman" pitchFamily="18" charset="0"/>
              </a:rPr>
              <a:t>от двух лет.</a:t>
            </a:r>
          </a:p>
          <a:p>
            <a:pPr>
              <a:buFont typeface="Wingdings" pitchFamily="2" charset="2"/>
              <a:buChar char="v"/>
            </a:pPr>
            <a:r>
              <a:rPr lang="ru-RU" sz="8000" b="1" u="sng" dirty="0" smtClean="0">
                <a:solidFill>
                  <a:srgbClr val="0000FF"/>
                </a:solidFill>
                <a:latin typeface="Times New Roman" pitchFamily="18" charset="0"/>
                <a:cs typeface="Times New Roman" pitchFamily="18" charset="0"/>
              </a:rPr>
              <a:t>Средства выразительности: </a:t>
            </a:r>
            <a:r>
              <a:rPr lang="ru-RU" sz="8000" b="1" dirty="0" smtClean="0">
                <a:solidFill>
                  <a:srgbClr val="0000FF"/>
                </a:solidFill>
                <a:latin typeface="Times New Roman" pitchFamily="18" charset="0"/>
                <a:cs typeface="Times New Roman" pitchFamily="18" charset="0"/>
              </a:rPr>
              <a:t>пятно, цвет, фантастический силуэт.</a:t>
            </a:r>
          </a:p>
          <a:p>
            <a:pPr>
              <a:buFont typeface="Wingdings" pitchFamily="2" charset="2"/>
              <a:buChar char="v"/>
            </a:pPr>
            <a:r>
              <a:rPr lang="ru-RU" sz="8000" b="1" u="sng" dirty="0" smtClean="0">
                <a:solidFill>
                  <a:srgbClr val="0000FF"/>
                </a:solidFill>
                <a:latin typeface="Times New Roman" pitchFamily="18" charset="0"/>
                <a:cs typeface="Times New Roman" pitchFamily="18" charset="0"/>
              </a:rPr>
              <a:t>Материалы: </a:t>
            </a:r>
            <a:r>
              <a:rPr lang="ru-RU" sz="8000" b="1" dirty="0" smtClean="0">
                <a:solidFill>
                  <a:srgbClr val="0000FF"/>
                </a:solidFill>
                <a:latin typeface="Times New Roman" pitchFamily="18" charset="0"/>
                <a:cs typeface="Times New Roman" pitchFamily="18" charset="0"/>
              </a:rPr>
              <a:t>широкие блюдечки с гуашью, кисть, плотная бумага любого цвета, листы большого формата, салфетки.</a:t>
            </a:r>
          </a:p>
          <a:p>
            <a:pPr>
              <a:buFont typeface="Wingdings" pitchFamily="2" charset="2"/>
              <a:buChar char="v"/>
            </a:pPr>
            <a:r>
              <a:rPr lang="ru-RU" sz="8000" b="1" u="sng" dirty="0" smtClean="0">
                <a:solidFill>
                  <a:srgbClr val="0000FF"/>
                </a:solidFill>
                <a:latin typeface="Times New Roman" pitchFamily="18" charset="0"/>
                <a:cs typeface="Times New Roman" pitchFamily="18" charset="0"/>
              </a:rPr>
              <a:t>Способ получения изображения</a:t>
            </a:r>
            <a:r>
              <a:rPr lang="ru-RU" sz="8000" b="1" dirty="0" smtClean="0">
                <a:solidFill>
                  <a:srgbClr val="0000FF"/>
                </a:solidFill>
                <a:latin typeface="Times New Roman" pitchFamily="18" charset="0"/>
                <a:cs typeface="Times New Roman" pitchFamily="18" charset="0"/>
              </a:rPr>
              <a:t>: ребенок опускает в гуашь ладошку (палец)или окрашивает с помощью кисточки (с пяти лет) и делает отпечаток на бумаге. Рисуют и правой и левой руками, окрашенными разными цветами. После работы руки вытираются салфеткой, затем гуашь легко смывается.</a:t>
            </a:r>
          </a:p>
          <a:p>
            <a:pPr>
              <a:buNone/>
            </a:pPr>
            <a:endParaRPr lang="ru-RU" dirty="0"/>
          </a:p>
        </p:txBody>
      </p:sp>
      <p:pic>
        <p:nvPicPr>
          <p:cNvPr id="2051" name="Picture 3" descr="G:\ИЗО\доклад\1ч.jpg"/>
          <p:cNvPicPr>
            <a:picLocks noGrp="1" noChangeAspect="1" noChangeArrowheads="1"/>
          </p:cNvPicPr>
          <p:nvPr>
            <p:ph sz="half" idx="1"/>
          </p:nvPr>
        </p:nvPicPr>
        <p:blipFill>
          <a:blip r:embed="rId2" cstate="screen"/>
          <a:srcRect/>
          <a:stretch>
            <a:fillRect/>
          </a:stretch>
        </p:blipFill>
        <p:spPr bwMode="auto">
          <a:xfrm>
            <a:off x="467544" y="1458996"/>
            <a:ext cx="3456384" cy="483978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6" presetClass="emph" presetSubtype="0" fill="hold" nodeType="afterEffect">
                                  <p:stCondLst>
                                    <p:cond delay="0"/>
                                  </p:stCondLst>
                                  <p:childTnLst>
                                    <p:animScale>
                                      <p:cBhvr>
                                        <p:cTn id="11" dur="3000" fill="hold"/>
                                        <p:tgtEl>
                                          <p:spTgt spid="2051"/>
                                        </p:tgtEl>
                                      </p:cBhvr>
                                      <p:by x="120000" y="120000"/>
                                    </p:animScale>
                                  </p:childTnLst>
                                </p:cTn>
                              </p:par>
                            </p:childTnLst>
                          </p:cTn>
                        </p:par>
                        <p:par>
                          <p:cTn id="12" fill="hold">
                            <p:stCondLst>
                              <p:cond delay="5000"/>
                            </p:stCondLst>
                            <p:childTnLst>
                              <p:par>
                                <p:cTn id="13" presetID="42" presetClass="entr" presetSubtype="0"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1000"/>
                                        <p:tgtEl>
                                          <p:spTgt spid="4">
                                            <p:txEl>
                                              <p:pRg st="0" end="0"/>
                                            </p:txEl>
                                          </p:spTgt>
                                        </p:tgtEl>
                                      </p:cBhvr>
                                    </p:animEffect>
                                    <p:anim calcmode="lin" valueType="num">
                                      <p:cBhvr>
                                        <p:cTn id="16"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6000"/>
                            </p:stCondLst>
                            <p:childTnLst>
                              <p:par>
                                <p:cTn id="19" presetID="42" presetClass="entr" presetSubtype="0" fill="hold" grpId="0" nodeType="after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24" fill="hold">
                            <p:stCondLst>
                              <p:cond delay="7000"/>
                            </p:stCondLst>
                            <p:childTnLst>
                              <p:par>
                                <p:cTn id="25" presetID="42" presetClass="entr" presetSubtype="0" fill="hold" grpId="0" nodeType="after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1000"/>
                                        <p:tgtEl>
                                          <p:spTgt spid="4">
                                            <p:txEl>
                                              <p:pRg st="2" end="2"/>
                                            </p:txEl>
                                          </p:spTgt>
                                        </p:tgtEl>
                                      </p:cBhvr>
                                    </p:animEffect>
                                    <p:anim calcmode="lin" valueType="num">
                                      <p:cBhvr>
                                        <p:cTn id="2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30" fill="hold">
                            <p:stCondLst>
                              <p:cond delay="8000"/>
                            </p:stCondLst>
                            <p:childTnLst>
                              <p:par>
                                <p:cTn id="31" presetID="42" presetClass="entr" presetSubtype="0" fill="hold" grpId="0" nodeType="after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FF0000"/>
                </a:solidFill>
                <a:latin typeface="Times New Roman" pitchFamily="18" charset="0"/>
                <a:cs typeface="Times New Roman" pitchFamily="18" charset="0"/>
              </a:rPr>
              <a:t>Оттиск поролоном</a:t>
            </a:r>
            <a:r>
              <a:rPr lang="ru-RU" b="1" dirty="0" smtClean="0">
                <a:solidFill>
                  <a:srgbClr val="FF0000"/>
                </a:solidFill>
                <a:latin typeface="Segoe Script" pitchFamily="34" charset="0"/>
              </a:rPr>
              <a:t> </a:t>
            </a:r>
            <a:endParaRPr lang="ru-RU" b="1" dirty="0">
              <a:solidFill>
                <a:srgbClr val="FF0000"/>
              </a:solidFill>
              <a:latin typeface="Segoe Script" pitchFamily="34" charset="0"/>
            </a:endParaRPr>
          </a:p>
        </p:txBody>
      </p:sp>
      <p:sp>
        <p:nvSpPr>
          <p:cNvPr id="4" name="Содержимое 3"/>
          <p:cNvSpPr>
            <a:spLocks noGrp="1"/>
          </p:cNvSpPr>
          <p:nvPr>
            <p:ph sz="half" idx="2"/>
          </p:nvPr>
        </p:nvSpPr>
        <p:spPr>
          <a:xfrm>
            <a:off x="4211960" y="1600200"/>
            <a:ext cx="4474840" cy="4525963"/>
          </a:xfrm>
        </p:spPr>
        <p:txBody>
          <a:bodyPr>
            <a:normAutofit fontScale="70000" lnSpcReduction="20000"/>
          </a:bodyPr>
          <a:lstStyle/>
          <a:p>
            <a:pPr>
              <a:buFont typeface="Wingdings" pitchFamily="2" charset="2"/>
              <a:buChar char="v"/>
            </a:pPr>
            <a:r>
              <a:rPr lang="ru-RU" b="1" u="sng" dirty="0" smtClean="0">
                <a:solidFill>
                  <a:srgbClr val="0000FF"/>
                </a:solidFill>
                <a:latin typeface="Times New Roman" pitchFamily="18" charset="0"/>
                <a:cs typeface="Times New Roman" pitchFamily="18" charset="0"/>
              </a:rPr>
              <a:t>Возраст:</a:t>
            </a:r>
            <a:r>
              <a:rPr lang="ru-RU" b="1" dirty="0" smtClean="0">
                <a:solidFill>
                  <a:srgbClr val="0000FF"/>
                </a:solidFill>
                <a:latin typeface="Times New Roman" pitchFamily="18" charset="0"/>
                <a:cs typeface="Times New Roman" pitchFamily="18" charset="0"/>
              </a:rPr>
              <a:t> от четырех лет.</a:t>
            </a:r>
          </a:p>
          <a:p>
            <a:pPr>
              <a:buFont typeface="Wingdings" pitchFamily="2" charset="2"/>
              <a:buChar char="v"/>
            </a:pPr>
            <a:r>
              <a:rPr lang="ru-RU" b="1" u="sng" dirty="0" smtClean="0">
                <a:solidFill>
                  <a:srgbClr val="0000FF"/>
                </a:solidFill>
                <a:latin typeface="Times New Roman" pitchFamily="18" charset="0"/>
                <a:cs typeface="Times New Roman" pitchFamily="18" charset="0"/>
              </a:rPr>
              <a:t>Средства выразительности:</a:t>
            </a:r>
            <a:r>
              <a:rPr lang="ru-RU" b="1" dirty="0" smtClean="0">
                <a:solidFill>
                  <a:srgbClr val="0000FF"/>
                </a:solidFill>
                <a:latin typeface="Times New Roman" pitchFamily="18" charset="0"/>
                <a:cs typeface="Times New Roman" pitchFamily="18" charset="0"/>
              </a:rPr>
              <a:t> пятно, фактура, цвет.</a:t>
            </a:r>
          </a:p>
          <a:p>
            <a:pPr>
              <a:buFont typeface="Wingdings" pitchFamily="2" charset="2"/>
              <a:buChar char="v"/>
            </a:pPr>
            <a:r>
              <a:rPr lang="ru-RU" b="1" u="sng" dirty="0" smtClean="0">
                <a:solidFill>
                  <a:srgbClr val="0000FF"/>
                </a:solidFill>
                <a:latin typeface="Times New Roman" pitchFamily="18" charset="0"/>
                <a:cs typeface="Times New Roman" pitchFamily="18" charset="0"/>
              </a:rPr>
              <a:t>Материалы:</a:t>
            </a:r>
            <a:r>
              <a:rPr lang="ru-RU" b="1" dirty="0" smtClean="0">
                <a:solidFill>
                  <a:srgbClr val="0000FF"/>
                </a:solidFill>
                <a:latin typeface="Times New Roman" pitchFamily="18" charset="0"/>
                <a:cs typeface="Times New Roman" pitchFamily="18" charset="0"/>
              </a:rPr>
              <a:t> мисочка или пластиковая коробочка, в которую вложена штемпельная подушка из тонкого поролона, пропитанного гуашью, плотная бумага любого цвета и размера, кусочки поролона.</a:t>
            </a:r>
          </a:p>
          <a:p>
            <a:pPr>
              <a:buFont typeface="Wingdings" pitchFamily="2" charset="2"/>
              <a:buChar char="v"/>
            </a:pPr>
            <a:r>
              <a:rPr lang="ru-RU" b="1" u="sng" dirty="0" smtClean="0">
                <a:solidFill>
                  <a:srgbClr val="0000FF"/>
                </a:solidFill>
                <a:latin typeface="Times New Roman" pitchFamily="18" charset="0"/>
                <a:cs typeface="Times New Roman" pitchFamily="18" charset="0"/>
              </a:rPr>
              <a:t>Способ   получения   изображения:</a:t>
            </a:r>
            <a:r>
              <a:rPr lang="ru-RU" b="1" dirty="0" smtClean="0">
                <a:solidFill>
                  <a:srgbClr val="0000FF"/>
                </a:solidFill>
                <a:latin typeface="Times New Roman" pitchFamily="18" charset="0"/>
                <a:cs typeface="Times New Roman" pitchFamily="18" charset="0"/>
              </a:rPr>
              <a:t>   ребенок  прижимает поролон  к штемпельной подушке с краской и наносит оттиск на бумагу. Чтобы получить другой цвет, меняются и мисочка и поролон.</a:t>
            </a:r>
          </a:p>
          <a:p>
            <a:endParaRPr lang="ru-RU" dirty="0"/>
          </a:p>
        </p:txBody>
      </p:sp>
      <p:pic>
        <p:nvPicPr>
          <p:cNvPr id="3074" name="Picture 2" descr="G:\ИЗО\доклад\5.jpg"/>
          <p:cNvPicPr>
            <a:picLocks noGrp="1" noChangeAspect="1" noChangeArrowheads="1"/>
          </p:cNvPicPr>
          <p:nvPr>
            <p:ph sz="half" idx="1"/>
          </p:nvPr>
        </p:nvPicPr>
        <p:blipFill>
          <a:blip r:embed="rId2" cstate="screen"/>
          <a:srcRect/>
          <a:stretch>
            <a:fillRect/>
          </a:stretch>
        </p:blipFill>
        <p:spPr bwMode="auto">
          <a:xfrm>
            <a:off x="539552" y="1628800"/>
            <a:ext cx="3316613" cy="452596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6" presetClass="emph" presetSubtype="0" fill="hold" nodeType="afterEffect">
                                  <p:stCondLst>
                                    <p:cond delay="0"/>
                                  </p:stCondLst>
                                  <p:childTnLst>
                                    <p:animScale>
                                      <p:cBhvr>
                                        <p:cTn id="11" dur="2000" fill="hold"/>
                                        <p:tgtEl>
                                          <p:spTgt spid="3074"/>
                                        </p:tgtEl>
                                      </p:cBhvr>
                                      <p:by x="120000" y="120000"/>
                                    </p:animScale>
                                  </p:childTnLst>
                                </p:cTn>
                              </p:par>
                            </p:childTnLst>
                          </p:cTn>
                        </p:par>
                        <p:par>
                          <p:cTn id="12" fill="hold">
                            <p:stCondLst>
                              <p:cond delay="4000"/>
                            </p:stCondLst>
                            <p:childTnLst>
                              <p:par>
                                <p:cTn id="13" presetID="42" presetClass="entr" presetSubtype="0"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1000"/>
                                        <p:tgtEl>
                                          <p:spTgt spid="4">
                                            <p:txEl>
                                              <p:pRg st="0" end="0"/>
                                            </p:txEl>
                                          </p:spTgt>
                                        </p:tgtEl>
                                      </p:cBhvr>
                                    </p:animEffect>
                                    <p:anim calcmode="lin" valueType="num">
                                      <p:cBhvr>
                                        <p:cTn id="16"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0"/>
                            </p:stCondLst>
                            <p:childTnLst>
                              <p:par>
                                <p:cTn id="19" presetID="42" presetClass="entr" presetSubtype="0" fill="hold" grpId="0" nodeType="after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24" fill="hold">
                            <p:stCondLst>
                              <p:cond delay="6000"/>
                            </p:stCondLst>
                            <p:childTnLst>
                              <p:par>
                                <p:cTn id="25" presetID="42" presetClass="entr" presetSubtype="0" fill="hold" grpId="0" nodeType="after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1000"/>
                                        <p:tgtEl>
                                          <p:spTgt spid="4">
                                            <p:txEl>
                                              <p:pRg st="2" end="2"/>
                                            </p:txEl>
                                          </p:spTgt>
                                        </p:tgtEl>
                                      </p:cBhvr>
                                    </p:animEffect>
                                    <p:anim calcmode="lin" valueType="num">
                                      <p:cBhvr>
                                        <p:cTn id="2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30" fill="hold">
                            <p:stCondLst>
                              <p:cond delay="7000"/>
                            </p:stCondLst>
                            <p:childTnLst>
                              <p:par>
                                <p:cTn id="31" presetID="42" presetClass="entr" presetSubtype="0" fill="hold" grpId="0" nodeType="after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800" b="1" dirty="0" smtClean="0">
                <a:solidFill>
                  <a:srgbClr val="FF0000"/>
                </a:solidFill>
                <a:latin typeface="Times New Roman" pitchFamily="18" charset="0"/>
                <a:cs typeface="Times New Roman" pitchFamily="18" charset="0"/>
              </a:rPr>
              <a:t>Отпечатки листьев</a:t>
            </a:r>
            <a:endParaRPr lang="ru-RU" sz="4800" b="1" dirty="0">
              <a:solidFill>
                <a:srgbClr val="FF0000"/>
              </a:solidFill>
              <a:latin typeface="Times New Roman" pitchFamily="18" charset="0"/>
              <a:cs typeface="Times New Roman" pitchFamily="18" charset="0"/>
            </a:endParaRPr>
          </a:p>
        </p:txBody>
      </p:sp>
      <p:sp>
        <p:nvSpPr>
          <p:cNvPr id="4" name="Содержимое 3"/>
          <p:cNvSpPr>
            <a:spLocks noGrp="1"/>
          </p:cNvSpPr>
          <p:nvPr>
            <p:ph sz="half" idx="2"/>
          </p:nvPr>
        </p:nvSpPr>
        <p:spPr>
          <a:xfrm>
            <a:off x="4355976" y="1600200"/>
            <a:ext cx="4330824" cy="4525963"/>
          </a:xfrm>
        </p:spPr>
        <p:txBody>
          <a:bodyPr>
            <a:normAutofit fontScale="70000" lnSpcReduction="20000"/>
          </a:bodyPr>
          <a:lstStyle/>
          <a:p>
            <a:pPr>
              <a:buFont typeface="Wingdings" pitchFamily="2" charset="2"/>
              <a:buChar char="v"/>
            </a:pPr>
            <a:r>
              <a:rPr lang="ru-RU" b="1" u="sng" dirty="0" smtClean="0">
                <a:solidFill>
                  <a:srgbClr val="0000FF"/>
                </a:solidFill>
                <a:latin typeface="Times New Roman" pitchFamily="18" charset="0"/>
                <a:cs typeface="Times New Roman" pitchFamily="18" charset="0"/>
              </a:rPr>
              <a:t>Возраст:</a:t>
            </a:r>
            <a:r>
              <a:rPr lang="ru-RU" b="1" dirty="0" smtClean="0">
                <a:solidFill>
                  <a:srgbClr val="0000FF"/>
                </a:solidFill>
                <a:latin typeface="Times New Roman" pitchFamily="18" charset="0"/>
                <a:cs typeface="Times New Roman" pitchFamily="18" charset="0"/>
              </a:rPr>
              <a:t> от пяти лет.</a:t>
            </a:r>
          </a:p>
          <a:p>
            <a:pPr>
              <a:buFont typeface="Wingdings" pitchFamily="2" charset="2"/>
              <a:buChar char="v"/>
            </a:pPr>
            <a:r>
              <a:rPr lang="ru-RU" b="1" u="sng" dirty="0" smtClean="0">
                <a:solidFill>
                  <a:srgbClr val="0000FF"/>
                </a:solidFill>
                <a:latin typeface="Times New Roman" pitchFamily="18" charset="0"/>
                <a:cs typeface="Times New Roman" pitchFamily="18" charset="0"/>
              </a:rPr>
              <a:t>Средства выразительности: </a:t>
            </a:r>
            <a:r>
              <a:rPr lang="ru-RU" b="1" dirty="0" smtClean="0">
                <a:solidFill>
                  <a:srgbClr val="0000FF"/>
                </a:solidFill>
                <a:latin typeface="Times New Roman" pitchFamily="18" charset="0"/>
                <a:cs typeface="Times New Roman" pitchFamily="18" charset="0"/>
              </a:rPr>
              <a:t>фактура, цвет.</a:t>
            </a:r>
          </a:p>
          <a:p>
            <a:pPr>
              <a:buFont typeface="Wingdings" pitchFamily="2" charset="2"/>
              <a:buChar char="v"/>
            </a:pPr>
            <a:r>
              <a:rPr lang="ru-RU" b="1" u="sng" dirty="0" smtClean="0">
                <a:solidFill>
                  <a:srgbClr val="0000FF"/>
                </a:solidFill>
                <a:latin typeface="Times New Roman" pitchFamily="18" charset="0"/>
                <a:cs typeface="Times New Roman" pitchFamily="18" charset="0"/>
              </a:rPr>
              <a:t>Материалы: </a:t>
            </a:r>
            <a:r>
              <a:rPr lang="ru-RU" b="1" dirty="0" smtClean="0">
                <a:solidFill>
                  <a:srgbClr val="0000FF"/>
                </a:solidFill>
                <a:latin typeface="Times New Roman" pitchFamily="18" charset="0"/>
                <a:cs typeface="Times New Roman" pitchFamily="18" charset="0"/>
              </a:rPr>
              <a:t>бумага, листья разных деревьев (желательно опавшие), гуашь, кисти.</a:t>
            </a:r>
          </a:p>
          <a:p>
            <a:pPr>
              <a:buFont typeface="Wingdings" pitchFamily="2" charset="2"/>
              <a:buChar char="v"/>
            </a:pPr>
            <a:r>
              <a:rPr lang="ru-RU" b="1" u="sng" dirty="0" smtClean="0">
                <a:solidFill>
                  <a:srgbClr val="0000FF"/>
                </a:solidFill>
                <a:latin typeface="Times New Roman" pitchFamily="18" charset="0"/>
                <a:cs typeface="Times New Roman" pitchFamily="18" charset="0"/>
              </a:rPr>
              <a:t>Способ  получения  изображения:  </a:t>
            </a:r>
            <a:r>
              <a:rPr lang="ru-RU" b="1" dirty="0" smtClean="0">
                <a:solidFill>
                  <a:srgbClr val="0000FF"/>
                </a:solidFill>
                <a:latin typeface="Times New Roman" pitchFamily="18" charset="0"/>
                <a:cs typeface="Times New Roman" pitchFamily="18" charset="0"/>
              </a:rPr>
              <a:t>ребенок  покрывает листок дерева красками  разных  цветов,  затем  прикладывает  его  к  бумаге  окрашенной стороной  для  получения  отпечатка.   Каждый  раз  берется  новый  листок. Черешки у листьев можно дорисовать кистью.</a:t>
            </a:r>
            <a:endParaRPr lang="ru-RU" dirty="0">
              <a:solidFill>
                <a:srgbClr val="0000FF"/>
              </a:solidFill>
              <a:latin typeface="Times New Roman" pitchFamily="18" charset="0"/>
              <a:cs typeface="Times New Roman" pitchFamily="18" charset="0"/>
            </a:endParaRPr>
          </a:p>
        </p:txBody>
      </p:sp>
      <p:pic>
        <p:nvPicPr>
          <p:cNvPr id="15362" name="Picture 2" descr="C:\Users\User\Downloads\изо\Новая папка (4)\IMG_4358.jpg"/>
          <p:cNvPicPr>
            <a:picLocks noGrp="1" noChangeAspect="1" noChangeArrowheads="1"/>
          </p:cNvPicPr>
          <p:nvPr>
            <p:ph sz="half" idx="1"/>
          </p:nvPr>
        </p:nvPicPr>
        <p:blipFill>
          <a:blip r:embed="rId2" cstate="screen"/>
          <a:srcRect/>
          <a:stretch>
            <a:fillRect/>
          </a:stretch>
        </p:blipFill>
        <p:spPr bwMode="auto">
          <a:xfrm>
            <a:off x="539552" y="1628800"/>
            <a:ext cx="3475729" cy="475252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6" presetClass="emph" presetSubtype="0" fill="hold" nodeType="afterEffect">
                                  <p:stCondLst>
                                    <p:cond delay="0"/>
                                  </p:stCondLst>
                                  <p:childTnLst>
                                    <p:animScale>
                                      <p:cBhvr>
                                        <p:cTn id="11" dur="2000" fill="hold"/>
                                        <p:tgtEl>
                                          <p:spTgt spid="15362"/>
                                        </p:tgtEl>
                                      </p:cBhvr>
                                      <p:by x="120000" y="120000"/>
                                    </p:animScale>
                                  </p:childTnLst>
                                </p:cTn>
                              </p:par>
                            </p:childTnLst>
                          </p:cTn>
                        </p:par>
                        <p:par>
                          <p:cTn id="12" fill="hold">
                            <p:stCondLst>
                              <p:cond delay="4000"/>
                            </p:stCondLst>
                            <p:childTnLst>
                              <p:par>
                                <p:cTn id="13" presetID="42" presetClass="entr" presetSubtype="0"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1000"/>
                                        <p:tgtEl>
                                          <p:spTgt spid="4">
                                            <p:txEl>
                                              <p:pRg st="0" end="0"/>
                                            </p:txEl>
                                          </p:spTgt>
                                        </p:tgtEl>
                                      </p:cBhvr>
                                    </p:animEffect>
                                    <p:anim calcmode="lin" valueType="num">
                                      <p:cBhvr>
                                        <p:cTn id="16"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0"/>
                            </p:stCondLst>
                            <p:childTnLst>
                              <p:par>
                                <p:cTn id="19" presetID="42" presetClass="entr" presetSubtype="0" fill="hold" grpId="0" nodeType="after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24" fill="hold">
                            <p:stCondLst>
                              <p:cond delay="6000"/>
                            </p:stCondLst>
                            <p:childTnLst>
                              <p:par>
                                <p:cTn id="25" presetID="42" presetClass="entr" presetSubtype="0" fill="hold" grpId="0" nodeType="after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1000"/>
                                        <p:tgtEl>
                                          <p:spTgt spid="4">
                                            <p:txEl>
                                              <p:pRg st="2" end="2"/>
                                            </p:txEl>
                                          </p:spTgt>
                                        </p:tgtEl>
                                      </p:cBhvr>
                                    </p:animEffect>
                                    <p:anim calcmode="lin" valueType="num">
                                      <p:cBhvr>
                                        <p:cTn id="2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30" fill="hold">
                            <p:stCondLst>
                              <p:cond delay="7000"/>
                            </p:stCondLst>
                            <p:childTnLst>
                              <p:par>
                                <p:cTn id="31" presetID="42" presetClass="entr" presetSubtype="0" fill="hold" grpId="0" nodeType="after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74638"/>
            <a:ext cx="8568952" cy="1066130"/>
          </a:xfrm>
        </p:spPr>
        <p:txBody>
          <a:bodyPr>
            <a:normAutofit fontScale="90000"/>
          </a:bodyPr>
          <a:lstStyle/>
          <a:p>
            <a:r>
              <a:rPr lang="ru-RU" b="1" dirty="0" smtClean="0">
                <a:solidFill>
                  <a:srgbClr val="FF0000"/>
                </a:solidFill>
                <a:latin typeface="Times New Roman" pitchFamily="18" charset="0"/>
                <a:cs typeface="Times New Roman" pitchFamily="18" charset="0"/>
              </a:rPr>
              <a:t>Тампонирование ватными палочками</a:t>
            </a:r>
            <a:endParaRPr lang="ru-RU" b="1" dirty="0">
              <a:solidFill>
                <a:srgbClr val="FF0000"/>
              </a:solidFill>
              <a:latin typeface="Times New Roman" pitchFamily="18" charset="0"/>
              <a:cs typeface="Times New Roman" pitchFamily="18" charset="0"/>
            </a:endParaRPr>
          </a:p>
        </p:txBody>
      </p:sp>
      <p:sp>
        <p:nvSpPr>
          <p:cNvPr id="4" name="Содержимое 3"/>
          <p:cNvSpPr>
            <a:spLocks noGrp="1"/>
          </p:cNvSpPr>
          <p:nvPr>
            <p:ph sz="half" idx="2"/>
          </p:nvPr>
        </p:nvSpPr>
        <p:spPr>
          <a:xfrm>
            <a:off x="4283968" y="1600200"/>
            <a:ext cx="4536504" cy="4525963"/>
          </a:xfrm>
        </p:spPr>
        <p:txBody>
          <a:bodyPr>
            <a:normAutofit fontScale="77500" lnSpcReduction="20000"/>
          </a:bodyPr>
          <a:lstStyle/>
          <a:p>
            <a:pPr>
              <a:buFont typeface="Wingdings" pitchFamily="2" charset="2"/>
              <a:buChar char="v"/>
            </a:pPr>
            <a:r>
              <a:rPr lang="ru-RU" b="1" u="sng" dirty="0" smtClean="0">
                <a:solidFill>
                  <a:srgbClr val="0000FF"/>
                </a:solidFill>
                <a:latin typeface="Times New Roman" pitchFamily="18" charset="0"/>
                <a:cs typeface="Times New Roman" pitchFamily="18" charset="0"/>
              </a:rPr>
              <a:t>Возраст</a:t>
            </a:r>
            <a:r>
              <a:rPr lang="ru-RU" b="1" dirty="0" smtClean="0">
                <a:solidFill>
                  <a:srgbClr val="0000FF"/>
                </a:solidFill>
                <a:latin typeface="Times New Roman" pitchFamily="18" charset="0"/>
                <a:cs typeface="Times New Roman" pitchFamily="18" charset="0"/>
              </a:rPr>
              <a:t>: от 2 лет.</a:t>
            </a:r>
            <a:endParaRPr lang="ru-RU" dirty="0" smtClean="0">
              <a:solidFill>
                <a:srgbClr val="0000FF"/>
              </a:solidFill>
              <a:latin typeface="Times New Roman" pitchFamily="18" charset="0"/>
              <a:cs typeface="Times New Roman" pitchFamily="18" charset="0"/>
            </a:endParaRPr>
          </a:p>
          <a:p>
            <a:pPr>
              <a:buFont typeface="Wingdings" pitchFamily="2" charset="2"/>
              <a:buChar char="v"/>
            </a:pPr>
            <a:r>
              <a:rPr lang="ru-RU" b="1" u="sng" dirty="0" smtClean="0">
                <a:solidFill>
                  <a:srgbClr val="0000FF"/>
                </a:solidFill>
                <a:latin typeface="Times New Roman" pitchFamily="18" charset="0"/>
                <a:cs typeface="Times New Roman" pitchFamily="18" charset="0"/>
              </a:rPr>
              <a:t>Средства выразительности:</a:t>
            </a:r>
            <a:r>
              <a:rPr lang="ru-RU" b="1" dirty="0" smtClean="0">
                <a:solidFill>
                  <a:srgbClr val="0000FF"/>
                </a:solidFill>
                <a:latin typeface="Times New Roman" pitchFamily="18" charset="0"/>
                <a:cs typeface="Times New Roman" pitchFamily="18" charset="0"/>
              </a:rPr>
              <a:t> пятно, фактура, цвет.</a:t>
            </a:r>
            <a:endParaRPr lang="ru-RU" dirty="0" smtClean="0">
              <a:solidFill>
                <a:srgbClr val="0000FF"/>
              </a:solidFill>
              <a:latin typeface="Times New Roman" pitchFamily="18" charset="0"/>
              <a:cs typeface="Times New Roman" pitchFamily="18" charset="0"/>
            </a:endParaRPr>
          </a:p>
          <a:p>
            <a:pPr>
              <a:buFont typeface="Wingdings" pitchFamily="2" charset="2"/>
              <a:buChar char="v"/>
            </a:pPr>
            <a:r>
              <a:rPr lang="ru-RU" b="1" u="sng" dirty="0" smtClean="0">
                <a:solidFill>
                  <a:srgbClr val="0000FF"/>
                </a:solidFill>
                <a:latin typeface="Times New Roman" pitchFamily="18" charset="0"/>
                <a:cs typeface="Times New Roman" pitchFamily="18" charset="0"/>
              </a:rPr>
              <a:t>Материалы:</a:t>
            </a:r>
            <a:r>
              <a:rPr lang="ru-RU" b="1" dirty="0" smtClean="0">
                <a:solidFill>
                  <a:srgbClr val="0000FF"/>
                </a:solidFill>
                <a:latin typeface="Times New Roman" pitchFamily="18" charset="0"/>
                <a:cs typeface="Times New Roman" pitchFamily="18" charset="0"/>
              </a:rPr>
              <a:t> блюдце либо пластиковая коробочка, в которую вложена штемпельная подушка из тонкого поролона, пропитанного гуашью, плотная бумага любого цвета и размера, смятая бумага.</a:t>
            </a:r>
            <a:endParaRPr lang="ru-RU" dirty="0" smtClean="0">
              <a:solidFill>
                <a:srgbClr val="0000FF"/>
              </a:solidFill>
              <a:latin typeface="Times New Roman" pitchFamily="18" charset="0"/>
              <a:cs typeface="Times New Roman" pitchFamily="18" charset="0"/>
            </a:endParaRPr>
          </a:p>
          <a:p>
            <a:pPr>
              <a:buFont typeface="Wingdings" pitchFamily="2" charset="2"/>
              <a:buChar char="v"/>
            </a:pPr>
            <a:r>
              <a:rPr lang="ru-RU" b="1" u="sng" dirty="0" smtClean="0">
                <a:solidFill>
                  <a:srgbClr val="0000FF"/>
                </a:solidFill>
                <a:latin typeface="Times New Roman" pitchFamily="18" charset="0"/>
                <a:cs typeface="Times New Roman" pitchFamily="18" charset="0"/>
              </a:rPr>
              <a:t>Способ получения изображения:</a:t>
            </a:r>
            <a:r>
              <a:rPr lang="ru-RU" b="1" dirty="0" smtClean="0">
                <a:solidFill>
                  <a:srgbClr val="0000FF"/>
                </a:solidFill>
                <a:latin typeface="Times New Roman" pitchFamily="18" charset="0"/>
                <a:cs typeface="Times New Roman" pitchFamily="18" charset="0"/>
              </a:rPr>
              <a:t> ребенок ватными палочками (методом тычка) наносит краску на бумагу. </a:t>
            </a:r>
            <a:endParaRPr lang="ru-RU" dirty="0" smtClean="0">
              <a:solidFill>
                <a:srgbClr val="0000FF"/>
              </a:solidFill>
              <a:latin typeface="Times New Roman" pitchFamily="18" charset="0"/>
              <a:cs typeface="Times New Roman" pitchFamily="18" charset="0"/>
            </a:endParaRPr>
          </a:p>
          <a:p>
            <a:endParaRPr lang="ru-RU" dirty="0"/>
          </a:p>
        </p:txBody>
      </p:sp>
      <p:pic>
        <p:nvPicPr>
          <p:cNvPr id="7" name="Picture 2" descr="G:\ИЗО\доклад\4.jpg"/>
          <p:cNvPicPr>
            <a:picLocks noGrp="1" noChangeAspect="1" noChangeArrowheads="1"/>
          </p:cNvPicPr>
          <p:nvPr>
            <p:ph sz="half" idx="1"/>
          </p:nvPr>
        </p:nvPicPr>
        <p:blipFill>
          <a:blip r:embed="rId2" cstate="screen"/>
          <a:srcRect/>
          <a:stretch>
            <a:fillRect/>
          </a:stretch>
        </p:blipFill>
        <p:spPr bwMode="auto">
          <a:xfrm>
            <a:off x="656566" y="1643063"/>
            <a:ext cx="3258869" cy="44831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0" fill="hold"/>
                                        <p:tgtEl>
                                          <p:spTgt spid="2"/>
                                        </p:tgtEl>
                                        <p:attrNameLst>
                                          <p:attrName>ppt_x</p:attrName>
                                        </p:attrNameLst>
                                      </p:cBhvr>
                                      <p:tavLst>
                                        <p:tav tm="0">
                                          <p:val>
                                            <p:strVal val="#ppt_x"/>
                                          </p:val>
                                        </p:tav>
                                        <p:tav tm="100000">
                                          <p:val>
                                            <p:strVal val="#ppt_x"/>
                                          </p:val>
                                        </p:tav>
                                      </p:tavLst>
                                    </p:anim>
                                    <p:anim calcmode="lin" valueType="num">
                                      <p:cBhvr additive="base">
                                        <p:cTn id="8" dur="3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3000"/>
                            </p:stCondLst>
                            <p:childTnLst>
                              <p:par>
                                <p:cTn id="10" presetID="42" presetClass="entr" presetSubtype="0" fill="hold" grpId="0" nodeType="after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4000"/>
                            </p:stCondLst>
                            <p:childTnLst>
                              <p:par>
                                <p:cTn id="16" presetID="42" presetClass="entr" presetSubtype="0" fill="hold" grpId="0" nodeType="after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1000"/>
                                        <p:tgtEl>
                                          <p:spTgt spid="4">
                                            <p:txEl>
                                              <p:pRg st="1" end="1"/>
                                            </p:txEl>
                                          </p:spTgt>
                                        </p:tgtEl>
                                      </p:cBhvr>
                                    </p:animEffect>
                                    <p:anim calcmode="lin" valueType="num">
                                      <p:cBhvr>
                                        <p:cTn id="1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21" fill="hold">
                            <p:stCondLst>
                              <p:cond delay="5000"/>
                            </p:stCondLst>
                            <p:childTnLst>
                              <p:par>
                                <p:cTn id="22" presetID="42" presetClass="entr" presetSubtype="0" fill="hold" grpId="0" nodeType="after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fade">
                                      <p:cBhvr>
                                        <p:cTn id="24" dur="1000"/>
                                        <p:tgtEl>
                                          <p:spTgt spid="4">
                                            <p:txEl>
                                              <p:pRg st="2" end="2"/>
                                            </p:txEl>
                                          </p:spTgt>
                                        </p:tgtEl>
                                      </p:cBhvr>
                                    </p:animEffect>
                                    <p:anim calcmode="lin" valueType="num">
                                      <p:cBhvr>
                                        <p:cTn id="2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27" fill="hold">
                            <p:stCondLst>
                              <p:cond delay="6000"/>
                            </p:stCondLst>
                            <p:childTnLst>
                              <p:par>
                                <p:cTn id="28" presetID="42" presetClass="entr" presetSubtype="0" fill="hold" grpId="0" nodeType="after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fade">
                                      <p:cBhvr>
                                        <p:cTn id="30" dur="1000"/>
                                        <p:tgtEl>
                                          <p:spTgt spid="4">
                                            <p:txEl>
                                              <p:pRg st="3" end="3"/>
                                            </p:txEl>
                                          </p:spTgt>
                                        </p:tgtEl>
                                      </p:cBhvr>
                                    </p:animEffect>
                                    <p:anim calcmode="lin" valueType="num">
                                      <p:cBhvr>
                                        <p:cTn id="31"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2"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par>
                          <p:cTn id="33" fill="hold">
                            <p:stCondLst>
                              <p:cond delay="7000"/>
                            </p:stCondLst>
                            <p:childTnLst>
                              <p:par>
                                <p:cTn id="34" presetID="6" presetClass="emph" presetSubtype="0" fill="hold" nodeType="afterEffect">
                                  <p:stCondLst>
                                    <p:cond delay="0"/>
                                  </p:stCondLst>
                                  <p:childTnLst>
                                    <p:animScale>
                                      <p:cBhvr>
                                        <p:cTn id="35" dur="2000" fill="hold"/>
                                        <p:tgtEl>
                                          <p:spTgt spid="7"/>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solidFill>
                  <a:srgbClr val="FF0000"/>
                </a:solidFill>
                <a:latin typeface="Times New Roman" pitchFamily="18" charset="0"/>
                <a:cs typeface="Times New Roman" pitchFamily="18" charset="0"/>
              </a:rPr>
              <a:t>Восковые мелки (свеча) + акварель</a:t>
            </a:r>
            <a:endParaRPr lang="ru-RU" b="1" dirty="0">
              <a:solidFill>
                <a:srgbClr val="FF0000"/>
              </a:solidFill>
              <a:latin typeface="Times New Roman" pitchFamily="18" charset="0"/>
              <a:cs typeface="Times New Roman" pitchFamily="18" charset="0"/>
            </a:endParaRPr>
          </a:p>
        </p:txBody>
      </p:sp>
      <p:sp>
        <p:nvSpPr>
          <p:cNvPr id="4" name="Содержимое 3"/>
          <p:cNvSpPr>
            <a:spLocks noGrp="1"/>
          </p:cNvSpPr>
          <p:nvPr>
            <p:ph sz="half" idx="2"/>
          </p:nvPr>
        </p:nvSpPr>
        <p:spPr>
          <a:xfrm>
            <a:off x="4211960" y="1600200"/>
            <a:ext cx="4680520" cy="4925144"/>
          </a:xfrm>
        </p:spPr>
        <p:txBody>
          <a:bodyPr>
            <a:noAutofit/>
          </a:bodyPr>
          <a:lstStyle/>
          <a:p>
            <a:pPr>
              <a:buFont typeface="Wingdings" pitchFamily="2" charset="2"/>
              <a:buChar char="v"/>
            </a:pPr>
            <a:r>
              <a:rPr lang="ru-RU" sz="1700" b="1" u="sng" dirty="0" smtClean="0">
                <a:solidFill>
                  <a:srgbClr val="0000FF"/>
                </a:solidFill>
                <a:latin typeface="Times New Roman" pitchFamily="18" charset="0"/>
                <a:cs typeface="Times New Roman" pitchFamily="18" charset="0"/>
              </a:rPr>
              <a:t>Возраст:</a:t>
            </a:r>
            <a:r>
              <a:rPr lang="ru-RU" sz="1700" b="1" dirty="0" smtClean="0">
                <a:solidFill>
                  <a:srgbClr val="0000FF"/>
                </a:solidFill>
                <a:latin typeface="Times New Roman" pitchFamily="18" charset="0"/>
                <a:cs typeface="Times New Roman" pitchFamily="18" charset="0"/>
              </a:rPr>
              <a:t> от четырех лет.</a:t>
            </a:r>
            <a:endParaRPr lang="ru-RU" sz="1700" dirty="0" smtClean="0">
              <a:solidFill>
                <a:srgbClr val="0000FF"/>
              </a:solidFill>
              <a:latin typeface="Times New Roman" pitchFamily="18" charset="0"/>
              <a:cs typeface="Times New Roman" pitchFamily="18" charset="0"/>
            </a:endParaRPr>
          </a:p>
          <a:p>
            <a:pPr>
              <a:buFont typeface="Wingdings" pitchFamily="2" charset="2"/>
              <a:buChar char="v"/>
            </a:pPr>
            <a:r>
              <a:rPr lang="ru-RU" sz="1700" b="1" u="sng" dirty="0" smtClean="0">
                <a:solidFill>
                  <a:srgbClr val="0000FF"/>
                </a:solidFill>
                <a:latin typeface="Times New Roman" pitchFamily="18" charset="0"/>
                <a:cs typeface="Times New Roman" pitchFamily="18" charset="0"/>
              </a:rPr>
              <a:t>Средства выразительности:</a:t>
            </a:r>
            <a:r>
              <a:rPr lang="ru-RU" sz="1700" b="1" dirty="0" smtClean="0">
                <a:solidFill>
                  <a:srgbClr val="0000FF"/>
                </a:solidFill>
                <a:latin typeface="Times New Roman" pitchFamily="18" charset="0"/>
                <a:cs typeface="Times New Roman" pitchFamily="18" charset="0"/>
              </a:rPr>
              <a:t> цвет, линия, пятно, фактура. Материалы: восковые мелки, плотная белая бумага, акварель, кисти. </a:t>
            </a:r>
            <a:endParaRPr lang="ru-RU" sz="1700" dirty="0" smtClean="0">
              <a:solidFill>
                <a:srgbClr val="0000FF"/>
              </a:solidFill>
              <a:latin typeface="Times New Roman" pitchFamily="18" charset="0"/>
              <a:cs typeface="Times New Roman" pitchFamily="18" charset="0"/>
            </a:endParaRPr>
          </a:p>
          <a:p>
            <a:pPr>
              <a:buFont typeface="Wingdings" pitchFamily="2" charset="2"/>
              <a:buChar char="v"/>
            </a:pPr>
            <a:r>
              <a:rPr lang="ru-RU" sz="1700" b="1" u="sng" dirty="0" smtClean="0">
                <a:solidFill>
                  <a:srgbClr val="0000FF"/>
                </a:solidFill>
                <a:latin typeface="Times New Roman" pitchFamily="18" charset="0"/>
                <a:cs typeface="Times New Roman" pitchFamily="18" charset="0"/>
              </a:rPr>
              <a:t>Способ получения изображения:</a:t>
            </a:r>
            <a:r>
              <a:rPr lang="ru-RU" sz="1700" b="1" dirty="0" smtClean="0">
                <a:solidFill>
                  <a:srgbClr val="0000FF"/>
                </a:solidFill>
                <a:latin typeface="Times New Roman" pitchFamily="18" charset="0"/>
                <a:cs typeface="Times New Roman" pitchFamily="18" charset="0"/>
              </a:rPr>
              <a:t> ребенок рисует восковыми мелками на белой бумаге. Затем закрашивает лист акварелью в один или несколько цветов. Рисунок мелками остается </a:t>
            </a:r>
            <a:r>
              <a:rPr lang="ru-RU" sz="1700" b="1" dirty="0" err="1" smtClean="0">
                <a:solidFill>
                  <a:srgbClr val="0000FF"/>
                </a:solidFill>
                <a:latin typeface="Times New Roman" pitchFamily="18" charset="0"/>
                <a:cs typeface="Times New Roman" pitchFamily="18" charset="0"/>
              </a:rPr>
              <a:t>незакрашенным</a:t>
            </a:r>
            <a:r>
              <a:rPr lang="ru-RU" sz="1700" b="1" dirty="0" smtClean="0">
                <a:solidFill>
                  <a:srgbClr val="0000FF"/>
                </a:solidFill>
                <a:latin typeface="Times New Roman" pitchFamily="18" charset="0"/>
                <a:cs typeface="Times New Roman" pitchFamily="18" charset="0"/>
              </a:rPr>
              <a:t>.</a:t>
            </a:r>
            <a:endParaRPr lang="ru-RU" sz="1700" dirty="0" smtClean="0">
              <a:solidFill>
                <a:srgbClr val="0000FF"/>
              </a:solidFill>
              <a:latin typeface="Times New Roman" pitchFamily="18" charset="0"/>
              <a:cs typeface="Times New Roman" pitchFamily="18" charset="0"/>
            </a:endParaRPr>
          </a:p>
          <a:p>
            <a:pPr>
              <a:buFont typeface="Wingdings" pitchFamily="2" charset="2"/>
              <a:buChar char="v"/>
            </a:pPr>
            <a:r>
              <a:rPr lang="ru-RU" sz="1700" b="1" dirty="0" smtClean="0">
                <a:solidFill>
                  <a:srgbClr val="0000FF"/>
                </a:solidFill>
                <a:latin typeface="Times New Roman" pitchFamily="18" charset="0"/>
                <a:cs typeface="Times New Roman" pitchFamily="18" charset="0"/>
              </a:rPr>
              <a:t> </a:t>
            </a:r>
            <a:r>
              <a:rPr lang="ru-RU" sz="1700" b="1" u="sng" dirty="0" smtClean="0">
                <a:solidFill>
                  <a:srgbClr val="0000FF"/>
                </a:solidFill>
                <a:latin typeface="Times New Roman" pitchFamily="18" charset="0"/>
                <a:cs typeface="Times New Roman" pitchFamily="18" charset="0"/>
              </a:rPr>
              <a:t>Материалы:</a:t>
            </a:r>
            <a:r>
              <a:rPr lang="ru-RU" sz="1700" b="1" dirty="0" smtClean="0">
                <a:solidFill>
                  <a:srgbClr val="0000FF"/>
                </a:solidFill>
                <a:latin typeface="Times New Roman" pitchFamily="18" charset="0"/>
                <a:cs typeface="Times New Roman" pitchFamily="18" charset="0"/>
              </a:rPr>
              <a:t> свеча, плотная бумага, акварель, кисти. </a:t>
            </a:r>
            <a:endParaRPr lang="ru-RU" sz="1700" dirty="0" smtClean="0">
              <a:solidFill>
                <a:srgbClr val="0000FF"/>
              </a:solidFill>
              <a:latin typeface="Times New Roman" pitchFamily="18" charset="0"/>
              <a:cs typeface="Times New Roman" pitchFamily="18" charset="0"/>
            </a:endParaRPr>
          </a:p>
          <a:p>
            <a:pPr>
              <a:buFont typeface="Wingdings" pitchFamily="2" charset="2"/>
              <a:buChar char="v"/>
            </a:pPr>
            <a:r>
              <a:rPr lang="ru-RU" sz="1700" b="1" u="sng" dirty="0" smtClean="0">
                <a:solidFill>
                  <a:srgbClr val="0000FF"/>
                </a:solidFill>
                <a:latin typeface="Times New Roman" pitchFamily="18" charset="0"/>
                <a:cs typeface="Times New Roman" pitchFamily="18" charset="0"/>
              </a:rPr>
              <a:t>Способ получения изображения</a:t>
            </a:r>
            <a:r>
              <a:rPr lang="ru-RU" sz="1700" b="1" dirty="0" smtClean="0">
                <a:solidFill>
                  <a:srgbClr val="0000FF"/>
                </a:solidFill>
                <a:latin typeface="Times New Roman" pitchFamily="18" charset="0"/>
                <a:cs typeface="Times New Roman" pitchFamily="18" charset="0"/>
              </a:rPr>
              <a:t>: ребенок рисует свечой" на бумаге. Затем закрашивает лист акварелью в один или несколько цветов. Рисунок свечой остается белым.</a:t>
            </a:r>
            <a:endParaRPr lang="ru-RU" sz="1700" dirty="0" smtClean="0">
              <a:solidFill>
                <a:srgbClr val="0000FF"/>
              </a:solidFill>
              <a:latin typeface="Times New Roman" pitchFamily="18" charset="0"/>
              <a:cs typeface="Times New Roman" pitchFamily="18" charset="0"/>
            </a:endParaRPr>
          </a:p>
          <a:p>
            <a:endParaRPr lang="ru-RU" sz="1700" dirty="0"/>
          </a:p>
        </p:txBody>
      </p:sp>
      <p:pic>
        <p:nvPicPr>
          <p:cNvPr id="5122" name="Picture 2" descr="G:\ИЗО\доклад\3.jpg"/>
          <p:cNvPicPr>
            <a:picLocks noGrp="1" noChangeAspect="1" noChangeArrowheads="1"/>
          </p:cNvPicPr>
          <p:nvPr>
            <p:ph sz="half" idx="1"/>
          </p:nvPr>
        </p:nvPicPr>
        <p:blipFill>
          <a:blip r:embed="rId2" cstate="screen"/>
          <a:srcRect/>
          <a:stretch>
            <a:fillRect/>
          </a:stretch>
        </p:blipFill>
        <p:spPr bwMode="auto">
          <a:xfrm>
            <a:off x="467544" y="1709234"/>
            <a:ext cx="3312368" cy="466155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6" presetClass="emph" presetSubtype="0" fill="hold" nodeType="afterEffect">
                                  <p:stCondLst>
                                    <p:cond delay="0"/>
                                  </p:stCondLst>
                                  <p:childTnLst>
                                    <p:animScale>
                                      <p:cBhvr>
                                        <p:cTn id="11" dur="2000" fill="hold"/>
                                        <p:tgtEl>
                                          <p:spTgt spid="5122"/>
                                        </p:tgtEl>
                                      </p:cBhvr>
                                      <p:by x="120000" y="120000"/>
                                    </p:animScale>
                                  </p:childTnLst>
                                </p:cTn>
                              </p:par>
                            </p:childTnLst>
                          </p:cTn>
                        </p:par>
                        <p:par>
                          <p:cTn id="12" fill="hold">
                            <p:stCondLst>
                              <p:cond delay="4000"/>
                            </p:stCondLst>
                            <p:childTnLst>
                              <p:par>
                                <p:cTn id="13" presetID="42" presetClass="entr" presetSubtype="0"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1000"/>
                                        <p:tgtEl>
                                          <p:spTgt spid="4">
                                            <p:txEl>
                                              <p:pRg st="0" end="0"/>
                                            </p:txEl>
                                          </p:spTgt>
                                        </p:tgtEl>
                                      </p:cBhvr>
                                    </p:animEffect>
                                    <p:anim calcmode="lin" valueType="num">
                                      <p:cBhvr>
                                        <p:cTn id="16"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0"/>
                            </p:stCondLst>
                            <p:childTnLst>
                              <p:par>
                                <p:cTn id="19" presetID="42" presetClass="entr" presetSubtype="0" fill="hold" grpId="0" nodeType="after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24" fill="hold">
                            <p:stCondLst>
                              <p:cond delay="6000"/>
                            </p:stCondLst>
                            <p:childTnLst>
                              <p:par>
                                <p:cTn id="25" presetID="42" presetClass="entr" presetSubtype="0" fill="hold" grpId="0" nodeType="after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1000"/>
                                        <p:tgtEl>
                                          <p:spTgt spid="4">
                                            <p:txEl>
                                              <p:pRg st="2" end="2"/>
                                            </p:txEl>
                                          </p:spTgt>
                                        </p:tgtEl>
                                      </p:cBhvr>
                                    </p:animEffect>
                                    <p:anim calcmode="lin" valueType="num">
                                      <p:cBhvr>
                                        <p:cTn id="2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30" fill="hold">
                            <p:stCondLst>
                              <p:cond delay="7000"/>
                            </p:stCondLst>
                            <p:childTnLst>
                              <p:par>
                                <p:cTn id="31" presetID="42" presetClass="entr" presetSubtype="0" fill="hold" grpId="0" nodeType="after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par>
                          <p:cTn id="36" fill="hold">
                            <p:stCondLst>
                              <p:cond delay="8000"/>
                            </p:stCondLst>
                            <p:childTnLst>
                              <p:par>
                                <p:cTn id="37" presetID="42" presetClass="entr" presetSubtype="0" fill="hold" grpId="0" nodeType="after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animEffect transition="in" filter="fade">
                                      <p:cBhvr>
                                        <p:cTn id="39" dur="1000"/>
                                        <p:tgtEl>
                                          <p:spTgt spid="4">
                                            <p:txEl>
                                              <p:pRg st="4" end="4"/>
                                            </p:txEl>
                                          </p:spTgt>
                                        </p:tgtEl>
                                      </p:cBhvr>
                                    </p:animEffect>
                                    <p:anim calcmode="lin" valueType="num">
                                      <p:cBhvr>
                                        <p:cTn id="4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err="1" smtClean="0">
                <a:solidFill>
                  <a:srgbClr val="FF0000"/>
                </a:solidFill>
                <a:latin typeface="Times New Roman" pitchFamily="18" charset="0"/>
                <a:cs typeface="Times New Roman" pitchFamily="18" charset="0"/>
              </a:rPr>
              <a:t>Кляксография</a:t>
            </a:r>
            <a:r>
              <a:rPr lang="ru-RU" b="1" dirty="0" smtClean="0">
                <a:solidFill>
                  <a:srgbClr val="FF0000"/>
                </a:solidFill>
                <a:latin typeface="Times New Roman" pitchFamily="18" charset="0"/>
                <a:cs typeface="Times New Roman" pitchFamily="18" charset="0"/>
              </a:rPr>
              <a:t>  обычная</a:t>
            </a:r>
            <a:endParaRPr lang="ru-RU" b="1" dirty="0">
              <a:solidFill>
                <a:srgbClr val="FF0000"/>
              </a:solidFill>
              <a:latin typeface="Times New Roman" pitchFamily="18" charset="0"/>
              <a:cs typeface="Times New Roman" pitchFamily="18" charset="0"/>
            </a:endParaRPr>
          </a:p>
        </p:txBody>
      </p:sp>
      <p:sp>
        <p:nvSpPr>
          <p:cNvPr id="4" name="Содержимое 3"/>
          <p:cNvSpPr>
            <a:spLocks noGrp="1"/>
          </p:cNvSpPr>
          <p:nvPr>
            <p:ph sz="half" idx="2"/>
          </p:nvPr>
        </p:nvSpPr>
        <p:spPr>
          <a:xfrm>
            <a:off x="4211960" y="1600200"/>
            <a:ext cx="4474840" cy="4637112"/>
          </a:xfrm>
        </p:spPr>
        <p:txBody>
          <a:bodyPr>
            <a:normAutofit fontScale="47500" lnSpcReduction="20000"/>
          </a:bodyPr>
          <a:lstStyle/>
          <a:p>
            <a:pPr>
              <a:lnSpc>
                <a:spcPct val="120000"/>
              </a:lnSpc>
              <a:buFont typeface="Wingdings" pitchFamily="2" charset="2"/>
              <a:buChar char="v"/>
            </a:pPr>
            <a:r>
              <a:rPr lang="ru-RU" sz="3100" b="1" u="sng" dirty="0" smtClean="0">
                <a:solidFill>
                  <a:srgbClr val="0000FF"/>
                </a:solidFill>
                <a:latin typeface="Times New Roman" pitchFamily="18" charset="0"/>
                <a:cs typeface="Times New Roman" pitchFamily="18" charset="0"/>
              </a:rPr>
              <a:t>Возраст:</a:t>
            </a:r>
            <a:r>
              <a:rPr lang="ru-RU" sz="3100" b="1" dirty="0" smtClean="0">
                <a:solidFill>
                  <a:srgbClr val="0000FF"/>
                </a:solidFill>
                <a:latin typeface="Times New Roman" pitchFamily="18" charset="0"/>
                <a:cs typeface="Times New Roman" pitchFamily="18" charset="0"/>
              </a:rPr>
              <a:t> от пяти лет.</a:t>
            </a:r>
            <a:endParaRPr lang="ru-RU" sz="3100" dirty="0" smtClean="0">
              <a:solidFill>
                <a:srgbClr val="0000FF"/>
              </a:solidFill>
              <a:latin typeface="Times New Roman" pitchFamily="18" charset="0"/>
              <a:cs typeface="Times New Roman" pitchFamily="18" charset="0"/>
            </a:endParaRPr>
          </a:p>
          <a:p>
            <a:pPr>
              <a:lnSpc>
                <a:spcPct val="120000"/>
              </a:lnSpc>
              <a:buFont typeface="Wingdings" pitchFamily="2" charset="2"/>
              <a:buChar char="v"/>
            </a:pPr>
            <a:r>
              <a:rPr lang="ru-RU" sz="3100" b="1" u="sng" dirty="0" smtClean="0">
                <a:solidFill>
                  <a:srgbClr val="0000FF"/>
                </a:solidFill>
                <a:latin typeface="Times New Roman" pitchFamily="18" charset="0"/>
                <a:cs typeface="Times New Roman" pitchFamily="18" charset="0"/>
              </a:rPr>
              <a:t>Средства выразительности:</a:t>
            </a:r>
            <a:r>
              <a:rPr lang="ru-RU" sz="3100" b="1" dirty="0" smtClean="0">
                <a:solidFill>
                  <a:srgbClr val="0000FF"/>
                </a:solidFill>
                <a:latin typeface="Times New Roman" pitchFamily="18" charset="0"/>
                <a:cs typeface="Times New Roman" pitchFamily="18" charset="0"/>
              </a:rPr>
              <a:t> пятно.</a:t>
            </a:r>
            <a:endParaRPr lang="ru-RU" sz="3100" dirty="0" smtClean="0">
              <a:solidFill>
                <a:srgbClr val="0000FF"/>
              </a:solidFill>
              <a:latin typeface="Times New Roman" pitchFamily="18" charset="0"/>
              <a:cs typeface="Times New Roman" pitchFamily="18" charset="0"/>
            </a:endParaRPr>
          </a:p>
          <a:p>
            <a:pPr>
              <a:lnSpc>
                <a:spcPct val="120000"/>
              </a:lnSpc>
              <a:buFont typeface="Wingdings" pitchFamily="2" charset="2"/>
              <a:buChar char="v"/>
            </a:pPr>
            <a:r>
              <a:rPr lang="ru-RU" sz="3100" b="1" u="sng" dirty="0" smtClean="0">
                <a:solidFill>
                  <a:srgbClr val="0000FF"/>
                </a:solidFill>
                <a:latin typeface="Times New Roman" pitchFamily="18" charset="0"/>
                <a:cs typeface="Times New Roman" pitchFamily="18" charset="0"/>
              </a:rPr>
              <a:t>Материалы:</a:t>
            </a:r>
            <a:r>
              <a:rPr lang="ru-RU" sz="3100" b="1" dirty="0" smtClean="0">
                <a:solidFill>
                  <a:srgbClr val="0000FF"/>
                </a:solidFill>
                <a:latin typeface="Times New Roman" pitchFamily="18" charset="0"/>
                <a:cs typeface="Times New Roman" pitchFamily="18" charset="0"/>
              </a:rPr>
              <a:t> бумага, тушь либо жидко разведенная гуашь в мисочке, пластиковая ложечка.</a:t>
            </a:r>
            <a:endParaRPr lang="ru-RU" sz="3100" dirty="0" smtClean="0">
              <a:solidFill>
                <a:srgbClr val="0000FF"/>
              </a:solidFill>
              <a:latin typeface="Times New Roman" pitchFamily="18" charset="0"/>
              <a:cs typeface="Times New Roman" pitchFamily="18" charset="0"/>
            </a:endParaRPr>
          </a:p>
          <a:p>
            <a:pPr>
              <a:lnSpc>
                <a:spcPct val="120000"/>
              </a:lnSpc>
              <a:buFont typeface="Wingdings" pitchFamily="2" charset="2"/>
              <a:buChar char="v"/>
            </a:pPr>
            <a:r>
              <a:rPr lang="ru-RU" sz="3100" b="1" u="sng" dirty="0" smtClean="0">
                <a:solidFill>
                  <a:srgbClr val="0000FF"/>
                </a:solidFill>
                <a:latin typeface="Times New Roman" pitchFamily="18" charset="0"/>
                <a:cs typeface="Times New Roman" pitchFamily="18" charset="0"/>
              </a:rPr>
              <a:t>Способ получения изображения:</a:t>
            </a:r>
            <a:r>
              <a:rPr lang="ru-RU" sz="3100" b="1" dirty="0" smtClean="0">
                <a:solidFill>
                  <a:srgbClr val="0000FF"/>
                </a:solidFill>
                <a:latin typeface="Times New Roman" pitchFamily="18" charset="0"/>
                <a:cs typeface="Times New Roman" pitchFamily="18" charset="0"/>
              </a:rPr>
              <a:t> ребенок зачерпывает гуашь пластиковой ложкой и выливает на бумагу. В результате получаются пятна в произвольном порядке. Затем лист накрывается другим листом и прижимается (можно согнуть исходный лист пополам, на одну половину капнуть тушь, а другой его прикрыть). Далее верхний лист снимается, изображение рассматривается: определяется, на что оно похоже. Недостающие детали дорисовываются.</a:t>
            </a:r>
            <a:endParaRPr lang="ru-RU" sz="3100" dirty="0" smtClean="0">
              <a:solidFill>
                <a:srgbClr val="0000FF"/>
              </a:solidFill>
              <a:latin typeface="Times New Roman" pitchFamily="18" charset="0"/>
              <a:cs typeface="Times New Roman" pitchFamily="18" charset="0"/>
            </a:endParaRPr>
          </a:p>
          <a:p>
            <a:pPr>
              <a:lnSpc>
                <a:spcPct val="120000"/>
              </a:lnSpc>
            </a:pPr>
            <a:endParaRPr lang="ru-RU" dirty="0"/>
          </a:p>
        </p:txBody>
      </p:sp>
      <p:pic>
        <p:nvPicPr>
          <p:cNvPr id="6147" name="Picture 3" descr="C:\Users\User\Downloads\изо\Новая папка (4)\image4.jpeg"/>
          <p:cNvPicPr>
            <a:picLocks noGrp="1" noChangeAspect="1" noChangeArrowheads="1"/>
          </p:cNvPicPr>
          <p:nvPr>
            <p:ph sz="half" idx="1"/>
          </p:nvPr>
        </p:nvPicPr>
        <p:blipFill>
          <a:blip r:embed="rId2" cstate="screen"/>
          <a:srcRect/>
          <a:stretch>
            <a:fillRect/>
          </a:stretch>
        </p:blipFill>
        <p:spPr bwMode="auto">
          <a:xfrm>
            <a:off x="539750" y="1844824"/>
            <a:ext cx="3240162" cy="41764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6" presetClass="emph" presetSubtype="0" fill="hold" nodeType="afterEffect">
                                  <p:stCondLst>
                                    <p:cond delay="0"/>
                                  </p:stCondLst>
                                  <p:childTnLst>
                                    <p:animScale>
                                      <p:cBhvr>
                                        <p:cTn id="11" dur="2000" fill="hold"/>
                                        <p:tgtEl>
                                          <p:spTgt spid="6147"/>
                                        </p:tgtEl>
                                      </p:cBhvr>
                                      <p:by x="120000" y="120000"/>
                                    </p:animScale>
                                  </p:childTnLst>
                                </p:cTn>
                              </p:par>
                            </p:childTnLst>
                          </p:cTn>
                        </p:par>
                        <p:par>
                          <p:cTn id="12" fill="hold">
                            <p:stCondLst>
                              <p:cond delay="4000"/>
                            </p:stCondLst>
                            <p:childTnLst>
                              <p:par>
                                <p:cTn id="13" presetID="42" presetClass="entr" presetSubtype="0"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1000"/>
                                        <p:tgtEl>
                                          <p:spTgt spid="4">
                                            <p:txEl>
                                              <p:pRg st="0" end="0"/>
                                            </p:txEl>
                                          </p:spTgt>
                                        </p:tgtEl>
                                      </p:cBhvr>
                                    </p:animEffect>
                                    <p:anim calcmode="lin" valueType="num">
                                      <p:cBhvr>
                                        <p:cTn id="16"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0"/>
                            </p:stCondLst>
                            <p:childTnLst>
                              <p:par>
                                <p:cTn id="19" presetID="42" presetClass="entr" presetSubtype="0" fill="hold" grpId="0" nodeType="after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24" fill="hold">
                            <p:stCondLst>
                              <p:cond delay="6000"/>
                            </p:stCondLst>
                            <p:childTnLst>
                              <p:par>
                                <p:cTn id="25" presetID="42" presetClass="entr" presetSubtype="0" fill="hold" grpId="0" nodeType="after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1000"/>
                                        <p:tgtEl>
                                          <p:spTgt spid="4">
                                            <p:txEl>
                                              <p:pRg st="2" end="2"/>
                                            </p:txEl>
                                          </p:spTgt>
                                        </p:tgtEl>
                                      </p:cBhvr>
                                    </p:animEffect>
                                    <p:anim calcmode="lin" valueType="num">
                                      <p:cBhvr>
                                        <p:cTn id="2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30" fill="hold">
                            <p:stCondLst>
                              <p:cond delay="7000"/>
                            </p:stCondLst>
                            <p:childTnLst>
                              <p:par>
                                <p:cTn id="31" presetID="42" presetClass="entr" presetSubtype="0" fill="hold" grpId="0" nodeType="after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357166"/>
            <a:ext cx="8215370" cy="646331"/>
          </a:xfrm>
          <a:prstGeom prst="rect">
            <a:avLst/>
          </a:prstGeom>
        </p:spPr>
        <p:txBody>
          <a:bodyPr wrap="square">
            <a:spAutoFit/>
          </a:bodyPr>
          <a:lstStyle/>
          <a:p>
            <a:r>
              <a:rPr lang="ru-RU" sz="3600" b="1" dirty="0" err="1" smtClean="0">
                <a:solidFill>
                  <a:srgbClr val="FF0000"/>
                </a:solidFill>
                <a:latin typeface="Times New Roman" pitchFamily="18" charset="0"/>
                <a:cs typeface="Times New Roman" pitchFamily="18" charset="0"/>
              </a:rPr>
              <a:t>Монотопия</a:t>
            </a:r>
            <a:r>
              <a:rPr lang="ru-RU" sz="3600" b="1" dirty="0" smtClean="0">
                <a:solidFill>
                  <a:srgbClr val="FF0000"/>
                </a:solidFill>
                <a:latin typeface="Times New Roman" pitchFamily="18" charset="0"/>
                <a:cs typeface="Times New Roman" pitchFamily="18" charset="0"/>
              </a:rPr>
              <a:t> предметная</a:t>
            </a:r>
            <a:endParaRPr lang="ru-RU" sz="3600" dirty="0"/>
          </a:p>
        </p:txBody>
      </p:sp>
      <p:sp>
        <p:nvSpPr>
          <p:cNvPr id="4" name="Прямоугольник 3"/>
          <p:cNvSpPr/>
          <p:nvPr/>
        </p:nvSpPr>
        <p:spPr>
          <a:xfrm>
            <a:off x="3286116" y="928670"/>
            <a:ext cx="5572164" cy="5706177"/>
          </a:xfrm>
          <a:prstGeom prst="rect">
            <a:avLst/>
          </a:prstGeom>
        </p:spPr>
        <p:txBody>
          <a:bodyPr wrap="square">
            <a:spAutoFit/>
          </a:bodyPr>
          <a:lstStyle/>
          <a:p>
            <a:pPr>
              <a:lnSpc>
                <a:spcPct val="120000"/>
              </a:lnSpc>
              <a:buFont typeface="Wingdings" pitchFamily="2" charset="2"/>
              <a:buChar char="v"/>
            </a:pPr>
            <a:r>
              <a:rPr lang="ru-RU" sz="1600" b="1" u="sng" dirty="0" smtClean="0">
                <a:solidFill>
                  <a:srgbClr val="0000FF"/>
                </a:solidFill>
                <a:latin typeface="Times New Roman" pitchFamily="18" charset="0"/>
                <a:cs typeface="Times New Roman" pitchFamily="18" charset="0"/>
              </a:rPr>
              <a:t>Возраст:</a:t>
            </a:r>
            <a:r>
              <a:rPr lang="ru-RU" sz="1600" b="1" dirty="0" smtClean="0">
                <a:solidFill>
                  <a:srgbClr val="0000FF"/>
                </a:solidFill>
                <a:latin typeface="Times New Roman" pitchFamily="18" charset="0"/>
                <a:cs typeface="Times New Roman" pitchFamily="18" charset="0"/>
              </a:rPr>
              <a:t> от пяти лет.</a:t>
            </a:r>
            <a:endParaRPr lang="ru-RU" sz="1600" dirty="0" smtClean="0">
              <a:solidFill>
                <a:srgbClr val="0000FF"/>
              </a:solidFill>
              <a:latin typeface="Times New Roman" pitchFamily="18" charset="0"/>
              <a:cs typeface="Times New Roman" pitchFamily="18" charset="0"/>
            </a:endParaRPr>
          </a:p>
          <a:p>
            <a:pPr>
              <a:lnSpc>
                <a:spcPct val="120000"/>
              </a:lnSpc>
              <a:buFont typeface="Wingdings" pitchFamily="2" charset="2"/>
              <a:buChar char="v"/>
            </a:pPr>
            <a:r>
              <a:rPr lang="ru-RU" sz="1600" b="1" u="sng" dirty="0" smtClean="0">
                <a:solidFill>
                  <a:srgbClr val="0000FF"/>
                </a:solidFill>
                <a:latin typeface="Times New Roman" pitchFamily="18" charset="0"/>
                <a:cs typeface="Times New Roman" pitchFamily="18" charset="0"/>
              </a:rPr>
              <a:t>Средства выразительности:</a:t>
            </a:r>
            <a:r>
              <a:rPr lang="ru-RU" sz="1600" b="1" dirty="0" smtClean="0">
                <a:solidFill>
                  <a:srgbClr val="0000FF"/>
                </a:solidFill>
                <a:latin typeface="Times New Roman" pitchFamily="18" charset="0"/>
                <a:cs typeface="Times New Roman" pitchFamily="18" charset="0"/>
              </a:rPr>
              <a:t> пятно, цвет, симметрия.</a:t>
            </a:r>
            <a:endParaRPr lang="ru-RU" sz="1600" dirty="0" smtClean="0">
              <a:solidFill>
                <a:srgbClr val="0000FF"/>
              </a:solidFill>
              <a:latin typeface="Times New Roman" pitchFamily="18" charset="0"/>
              <a:cs typeface="Times New Roman" pitchFamily="18" charset="0"/>
            </a:endParaRPr>
          </a:p>
          <a:p>
            <a:pPr>
              <a:lnSpc>
                <a:spcPct val="120000"/>
              </a:lnSpc>
              <a:buFont typeface="Wingdings" pitchFamily="2" charset="2"/>
              <a:buChar char="v"/>
            </a:pPr>
            <a:r>
              <a:rPr lang="ru-RU" sz="1600" b="1" u="sng" dirty="0" smtClean="0">
                <a:solidFill>
                  <a:srgbClr val="0000FF"/>
                </a:solidFill>
                <a:latin typeface="Times New Roman" pitchFamily="18" charset="0"/>
                <a:cs typeface="Times New Roman" pitchFamily="18" charset="0"/>
              </a:rPr>
              <a:t>Материалы: </a:t>
            </a:r>
            <a:r>
              <a:rPr lang="ru-RU" sz="1600" b="1" dirty="0" smtClean="0">
                <a:solidFill>
                  <a:srgbClr val="0000FF"/>
                </a:solidFill>
                <a:latin typeface="Times New Roman" pitchFamily="18" charset="0"/>
                <a:cs typeface="Times New Roman" pitchFamily="18" charset="0"/>
              </a:rPr>
              <a:t>плотная бумага любого цвета, кисти, гуашь или акварель.</a:t>
            </a:r>
            <a:endParaRPr lang="ru-RU" sz="1600" dirty="0" smtClean="0">
              <a:solidFill>
                <a:srgbClr val="0000FF"/>
              </a:solidFill>
              <a:latin typeface="Times New Roman" pitchFamily="18" charset="0"/>
              <a:cs typeface="Times New Roman" pitchFamily="18" charset="0"/>
            </a:endParaRPr>
          </a:p>
          <a:p>
            <a:pPr>
              <a:lnSpc>
                <a:spcPct val="120000"/>
              </a:lnSpc>
              <a:buFont typeface="Wingdings" pitchFamily="2" charset="2"/>
              <a:buChar char="v"/>
            </a:pPr>
            <a:r>
              <a:rPr lang="ru-RU" sz="1600" b="1" u="sng" dirty="0" smtClean="0">
                <a:solidFill>
                  <a:srgbClr val="0000FF"/>
                </a:solidFill>
                <a:latin typeface="Times New Roman" pitchFamily="18" charset="0"/>
                <a:cs typeface="Times New Roman" pitchFamily="18" charset="0"/>
              </a:rPr>
              <a:t>Способ получения изображения:</a:t>
            </a:r>
            <a:r>
              <a:rPr lang="ru-RU" sz="1600" b="1" dirty="0" smtClean="0">
                <a:solidFill>
                  <a:srgbClr val="0000FF"/>
                </a:solidFill>
                <a:latin typeface="Times New Roman" pitchFamily="18" charset="0"/>
                <a:cs typeface="Times New Roman" pitchFamily="18" charset="0"/>
              </a:rPr>
              <a:t> ребенок складывает лист бумаги вдвое и на одной его полови зачерпывает гуашь пластиковой ложкой и выливает на бумагу. В результате получаются пятна в произвольном порядке. Затем лист накрывается другим листом и прижимается (можно согнуть исходный лист пополам, на одну половину капнуть тушь, а другой его прикрыть). Далее верхний лист снимается, изображение рассматривается: определяется, на что оно похоже. Недостающие детали дорисовываются. не рисует половину изображаемого предмета (предметы выбираются симметричные). После рисования каждой части предмета, пока не высохла краска, лист снова складывается пополам для получения отпечатка. Затем изображение можно украсить, также складывая лист после рисования нескольких украшений.</a:t>
            </a:r>
            <a:endParaRPr lang="ru-RU" sz="1600" dirty="0" smtClean="0">
              <a:solidFill>
                <a:srgbClr val="0000FF"/>
              </a:solidFill>
              <a:latin typeface="Times New Roman" pitchFamily="18" charset="0"/>
              <a:cs typeface="Times New Roman" pitchFamily="18" charset="0"/>
            </a:endParaRPr>
          </a:p>
        </p:txBody>
      </p:sp>
      <p:pic>
        <p:nvPicPr>
          <p:cNvPr id="6" name="Picture 3" descr="http://luntiki.ru/uploads/images/9/f/f/2/190/1f45d547b8.jpg">
            <a:hlinkClick r:id="rId2"/>
          </p:cNvPr>
          <p:cNvPicPr>
            <a:picLocks noChangeAspect="1" noChangeArrowheads="1"/>
          </p:cNvPicPr>
          <p:nvPr/>
        </p:nvPicPr>
        <p:blipFill>
          <a:blip r:embed="rId3"/>
          <a:srcRect/>
          <a:stretch>
            <a:fillRect/>
          </a:stretch>
        </p:blipFill>
        <p:spPr bwMode="auto">
          <a:xfrm>
            <a:off x="500034" y="1357298"/>
            <a:ext cx="2714644" cy="464347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err="1" smtClean="0">
                <a:solidFill>
                  <a:srgbClr val="FF0000"/>
                </a:solidFill>
                <a:latin typeface="Times New Roman" pitchFamily="18" charset="0"/>
                <a:cs typeface="Times New Roman" pitchFamily="18" charset="0"/>
              </a:rPr>
              <a:t>Кляксография</a:t>
            </a:r>
            <a:r>
              <a:rPr lang="ru-RU" b="1" dirty="0" smtClean="0">
                <a:solidFill>
                  <a:srgbClr val="FF0000"/>
                </a:solidFill>
                <a:latin typeface="Times New Roman" pitchFamily="18" charset="0"/>
                <a:cs typeface="Times New Roman" pitchFamily="18" charset="0"/>
              </a:rPr>
              <a:t>  обычная</a:t>
            </a:r>
            <a:endParaRPr lang="ru-RU" b="1" dirty="0">
              <a:solidFill>
                <a:srgbClr val="FF0000"/>
              </a:solidFill>
              <a:latin typeface="Times New Roman" pitchFamily="18" charset="0"/>
              <a:cs typeface="Times New Roman" pitchFamily="18" charset="0"/>
            </a:endParaRPr>
          </a:p>
        </p:txBody>
      </p:sp>
      <p:sp>
        <p:nvSpPr>
          <p:cNvPr id="4" name="Содержимое 3"/>
          <p:cNvSpPr>
            <a:spLocks noGrp="1"/>
          </p:cNvSpPr>
          <p:nvPr>
            <p:ph sz="half" idx="2"/>
          </p:nvPr>
        </p:nvSpPr>
        <p:spPr>
          <a:xfrm>
            <a:off x="4211960" y="1600200"/>
            <a:ext cx="4474840" cy="4637112"/>
          </a:xfrm>
        </p:spPr>
        <p:txBody>
          <a:bodyPr>
            <a:normAutofit fontScale="47500" lnSpcReduction="20000"/>
          </a:bodyPr>
          <a:lstStyle/>
          <a:p>
            <a:pPr>
              <a:lnSpc>
                <a:spcPct val="120000"/>
              </a:lnSpc>
              <a:buFont typeface="Wingdings" pitchFamily="2" charset="2"/>
              <a:buChar char="v"/>
            </a:pPr>
            <a:r>
              <a:rPr lang="ru-RU" sz="3100" b="1" u="sng" dirty="0" smtClean="0">
                <a:solidFill>
                  <a:srgbClr val="0000FF"/>
                </a:solidFill>
                <a:latin typeface="Times New Roman" pitchFamily="18" charset="0"/>
                <a:cs typeface="Times New Roman" pitchFamily="18" charset="0"/>
              </a:rPr>
              <a:t>Возраст:</a:t>
            </a:r>
            <a:r>
              <a:rPr lang="ru-RU" sz="3100" b="1" dirty="0" smtClean="0">
                <a:solidFill>
                  <a:srgbClr val="0000FF"/>
                </a:solidFill>
                <a:latin typeface="Times New Roman" pitchFamily="18" charset="0"/>
                <a:cs typeface="Times New Roman" pitchFamily="18" charset="0"/>
              </a:rPr>
              <a:t> от пяти лет.</a:t>
            </a:r>
            <a:endParaRPr lang="ru-RU" sz="3100" dirty="0" smtClean="0">
              <a:solidFill>
                <a:srgbClr val="0000FF"/>
              </a:solidFill>
              <a:latin typeface="Times New Roman" pitchFamily="18" charset="0"/>
              <a:cs typeface="Times New Roman" pitchFamily="18" charset="0"/>
            </a:endParaRPr>
          </a:p>
          <a:p>
            <a:pPr>
              <a:lnSpc>
                <a:spcPct val="120000"/>
              </a:lnSpc>
              <a:buFont typeface="Wingdings" pitchFamily="2" charset="2"/>
              <a:buChar char="v"/>
            </a:pPr>
            <a:r>
              <a:rPr lang="ru-RU" sz="3100" b="1" u="sng" dirty="0" smtClean="0">
                <a:solidFill>
                  <a:srgbClr val="0000FF"/>
                </a:solidFill>
                <a:latin typeface="Times New Roman" pitchFamily="18" charset="0"/>
                <a:cs typeface="Times New Roman" pitchFamily="18" charset="0"/>
              </a:rPr>
              <a:t>Средства выразительности:</a:t>
            </a:r>
            <a:r>
              <a:rPr lang="ru-RU" sz="3100" b="1" dirty="0" smtClean="0">
                <a:solidFill>
                  <a:srgbClr val="0000FF"/>
                </a:solidFill>
                <a:latin typeface="Times New Roman" pitchFamily="18" charset="0"/>
                <a:cs typeface="Times New Roman" pitchFamily="18" charset="0"/>
              </a:rPr>
              <a:t> пятно.</a:t>
            </a:r>
            <a:endParaRPr lang="ru-RU" sz="3100" dirty="0" smtClean="0">
              <a:solidFill>
                <a:srgbClr val="0000FF"/>
              </a:solidFill>
              <a:latin typeface="Times New Roman" pitchFamily="18" charset="0"/>
              <a:cs typeface="Times New Roman" pitchFamily="18" charset="0"/>
            </a:endParaRPr>
          </a:p>
          <a:p>
            <a:pPr>
              <a:lnSpc>
                <a:spcPct val="120000"/>
              </a:lnSpc>
              <a:buFont typeface="Wingdings" pitchFamily="2" charset="2"/>
              <a:buChar char="v"/>
            </a:pPr>
            <a:r>
              <a:rPr lang="ru-RU" sz="3100" b="1" u="sng" dirty="0" smtClean="0">
                <a:solidFill>
                  <a:srgbClr val="0000FF"/>
                </a:solidFill>
                <a:latin typeface="Times New Roman" pitchFamily="18" charset="0"/>
                <a:cs typeface="Times New Roman" pitchFamily="18" charset="0"/>
              </a:rPr>
              <a:t>Материалы:</a:t>
            </a:r>
            <a:r>
              <a:rPr lang="ru-RU" sz="3100" b="1" dirty="0" smtClean="0">
                <a:solidFill>
                  <a:srgbClr val="0000FF"/>
                </a:solidFill>
                <a:latin typeface="Times New Roman" pitchFamily="18" charset="0"/>
                <a:cs typeface="Times New Roman" pitchFamily="18" charset="0"/>
              </a:rPr>
              <a:t> бумага, тушь либо жидко разведенная гуашь в мисочке, пластиковая ложечка.</a:t>
            </a:r>
            <a:endParaRPr lang="ru-RU" sz="3100" dirty="0" smtClean="0">
              <a:solidFill>
                <a:srgbClr val="0000FF"/>
              </a:solidFill>
              <a:latin typeface="Times New Roman" pitchFamily="18" charset="0"/>
              <a:cs typeface="Times New Roman" pitchFamily="18" charset="0"/>
            </a:endParaRPr>
          </a:p>
          <a:p>
            <a:pPr>
              <a:lnSpc>
                <a:spcPct val="120000"/>
              </a:lnSpc>
              <a:buFont typeface="Wingdings" pitchFamily="2" charset="2"/>
              <a:buChar char="v"/>
            </a:pPr>
            <a:r>
              <a:rPr lang="ru-RU" sz="3100" b="1" u="sng" dirty="0" smtClean="0">
                <a:solidFill>
                  <a:srgbClr val="0000FF"/>
                </a:solidFill>
                <a:latin typeface="Times New Roman" pitchFamily="18" charset="0"/>
                <a:cs typeface="Times New Roman" pitchFamily="18" charset="0"/>
              </a:rPr>
              <a:t>Способ получения изображения:</a:t>
            </a:r>
            <a:r>
              <a:rPr lang="ru-RU" sz="3100" b="1" dirty="0" smtClean="0">
                <a:solidFill>
                  <a:srgbClr val="0000FF"/>
                </a:solidFill>
                <a:latin typeface="Times New Roman" pitchFamily="18" charset="0"/>
                <a:cs typeface="Times New Roman" pitchFamily="18" charset="0"/>
              </a:rPr>
              <a:t> ребенок зачерпывает гуашь пластиковой ложкой и выливает на бумагу. В результате получаются пятна в произвольном порядке. Затем лист накрывается другим листом и прижимается (можно согнуть исходный лист пополам, на одну половину капнуть тушь, а другой его прикрыть). Далее верхний лист снимается, изображение рассматривается: определяется, на что оно похоже. Недостающие детали дорисовываются.</a:t>
            </a:r>
            <a:endParaRPr lang="ru-RU" sz="3100" dirty="0" smtClean="0">
              <a:solidFill>
                <a:srgbClr val="0000FF"/>
              </a:solidFill>
              <a:latin typeface="Times New Roman" pitchFamily="18" charset="0"/>
              <a:cs typeface="Times New Roman" pitchFamily="18" charset="0"/>
            </a:endParaRPr>
          </a:p>
          <a:p>
            <a:pPr>
              <a:lnSpc>
                <a:spcPct val="120000"/>
              </a:lnSpc>
            </a:pPr>
            <a:endParaRPr lang="ru-RU" dirty="0"/>
          </a:p>
        </p:txBody>
      </p:sp>
      <p:pic>
        <p:nvPicPr>
          <p:cNvPr id="6147" name="Picture 3" descr="C:\Users\User\Downloads\изо\Новая папка (4)\image4.jpeg"/>
          <p:cNvPicPr>
            <a:picLocks noGrp="1" noChangeAspect="1" noChangeArrowheads="1"/>
          </p:cNvPicPr>
          <p:nvPr>
            <p:ph sz="half" idx="1"/>
          </p:nvPr>
        </p:nvPicPr>
        <p:blipFill>
          <a:blip r:embed="rId2" cstate="screen"/>
          <a:srcRect/>
          <a:stretch>
            <a:fillRect/>
          </a:stretch>
        </p:blipFill>
        <p:spPr bwMode="auto">
          <a:xfrm>
            <a:off x="428596" y="1500174"/>
            <a:ext cx="3240162" cy="41764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6" presetClass="emph" presetSubtype="0" fill="hold" nodeType="afterEffect">
                                  <p:stCondLst>
                                    <p:cond delay="0"/>
                                  </p:stCondLst>
                                  <p:childTnLst>
                                    <p:animScale>
                                      <p:cBhvr>
                                        <p:cTn id="11" dur="2000" fill="hold"/>
                                        <p:tgtEl>
                                          <p:spTgt spid="6147"/>
                                        </p:tgtEl>
                                      </p:cBhvr>
                                      <p:by x="120000" y="120000"/>
                                    </p:animScale>
                                  </p:childTnLst>
                                </p:cTn>
                              </p:par>
                            </p:childTnLst>
                          </p:cTn>
                        </p:par>
                        <p:par>
                          <p:cTn id="12" fill="hold">
                            <p:stCondLst>
                              <p:cond delay="4000"/>
                            </p:stCondLst>
                            <p:childTnLst>
                              <p:par>
                                <p:cTn id="13" presetID="42" presetClass="entr" presetSubtype="0"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1000"/>
                                        <p:tgtEl>
                                          <p:spTgt spid="4">
                                            <p:txEl>
                                              <p:pRg st="0" end="0"/>
                                            </p:txEl>
                                          </p:spTgt>
                                        </p:tgtEl>
                                      </p:cBhvr>
                                    </p:animEffect>
                                    <p:anim calcmode="lin" valueType="num">
                                      <p:cBhvr>
                                        <p:cTn id="16"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0"/>
                            </p:stCondLst>
                            <p:childTnLst>
                              <p:par>
                                <p:cTn id="19" presetID="42" presetClass="entr" presetSubtype="0" fill="hold" grpId="0" nodeType="after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24" fill="hold">
                            <p:stCondLst>
                              <p:cond delay="6000"/>
                            </p:stCondLst>
                            <p:childTnLst>
                              <p:par>
                                <p:cTn id="25" presetID="42" presetClass="entr" presetSubtype="0" fill="hold" grpId="0" nodeType="after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1000"/>
                                        <p:tgtEl>
                                          <p:spTgt spid="4">
                                            <p:txEl>
                                              <p:pRg st="2" end="2"/>
                                            </p:txEl>
                                          </p:spTgt>
                                        </p:tgtEl>
                                      </p:cBhvr>
                                    </p:animEffect>
                                    <p:anim calcmode="lin" valueType="num">
                                      <p:cBhvr>
                                        <p:cTn id="2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30" fill="hold">
                            <p:stCondLst>
                              <p:cond delay="7000"/>
                            </p:stCondLst>
                            <p:childTnLst>
                              <p:par>
                                <p:cTn id="31" presetID="42" presetClass="entr" presetSubtype="0" fill="hold" grpId="0" nodeType="after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74638"/>
            <a:ext cx="8640960" cy="1143000"/>
          </a:xfrm>
        </p:spPr>
        <p:txBody>
          <a:bodyPr>
            <a:normAutofit/>
          </a:bodyPr>
          <a:lstStyle/>
          <a:p>
            <a:r>
              <a:rPr lang="ru-RU" b="1" dirty="0" err="1" smtClean="0">
                <a:solidFill>
                  <a:srgbClr val="FF0000"/>
                </a:solidFill>
                <a:latin typeface="Times New Roman" pitchFamily="18" charset="0"/>
                <a:cs typeface="Times New Roman" pitchFamily="18" charset="0"/>
              </a:rPr>
              <a:t>Кляксография</a:t>
            </a:r>
            <a:r>
              <a:rPr lang="ru-RU" b="1" dirty="0" smtClean="0">
                <a:solidFill>
                  <a:srgbClr val="FF0000"/>
                </a:solidFill>
                <a:latin typeface="Times New Roman" pitchFamily="18" charset="0"/>
                <a:cs typeface="Times New Roman" pitchFamily="18" charset="0"/>
              </a:rPr>
              <a:t> с трубочкой</a:t>
            </a:r>
            <a:endParaRPr lang="ru-RU" b="1" dirty="0">
              <a:solidFill>
                <a:srgbClr val="FF0000"/>
              </a:solidFill>
              <a:latin typeface="Times New Roman" pitchFamily="18" charset="0"/>
              <a:cs typeface="Times New Roman" pitchFamily="18" charset="0"/>
            </a:endParaRPr>
          </a:p>
        </p:txBody>
      </p:sp>
      <p:sp>
        <p:nvSpPr>
          <p:cNvPr id="4" name="Содержимое 3"/>
          <p:cNvSpPr>
            <a:spLocks noGrp="1"/>
          </p:cNvSpPr>
          <p:nvPr>
            <p:ph sz="half" idx="2"/>
          </p:nvPr>
        </p:nvSpPr>
        <p:spPr>
          <a:xfrm>
            <a:off x="4427984" y="1600200"/>
            <a:ext cx="4258816" cy="4525963"/>
          </a:xfrm>
        </p:spPr>
        <p:txBody>
          <a:bodyPr>
            <a:normAutofit fontScale="62500" lnSpcReduction="20000"/>
          </a:bodyPr>
          <a:lstStyle/>
          <a:p>
            <a:pPr>
              <a:buFont typeface="Wingdings" pitchFamily="2" charset="2"/>
              <a:buChar char="v"/>
            </a:pPr>
            <a:r>
              <a:rPr lang="ru-RU" b="1" u="sng" dirty="0" smtClean="0">
                <a:solidFill>
                  <a:srgbClr val="0000FF"/>
                </a:solidFill>
                <a:latin typeface="Times New Roman" pitchFamily="18" charset="0"/>
                <a:cs typeface="Times New Roman" pitchFamily="18" charset="0"/>
              </a:rPr>
              <a:t>Возраст:</a:t>
            </a:r>
            <a:r>
              <a:rPr lang="ru-RU" b="1" dirty="0" smtClean="0">
                <a:solidFill>
                  <a:srgbClr val="0000FF"/>
                </a:solidFill>
                <a:latin typeface="Times New Roman" pitchFamily="18" charset="0"/>
                <a:cs typeface="Times New Roman" pitchFamily="18" charset="0"/>
              </a:rPr>
              <a:t> от пяти лет.</a:t>
            </a:r>
            <a:endParaRPr lang="ru-RU" dirty="0" smtClean="0">
              <a:solidFill>
                <a:srgbClr val="0000FF"/>
              </a:solidFill>
              <a:latin typeface="Times New Roman" pitchFamily="18" charset="0"/>
              <a:cs typeface="Times New Roman" pitchFamily="18" charset="0"/>
            </a:endParaRPr>
          </a:p>
          <a:p>
            <a:pPr>
              <a:buFont typeface="Wingdings" pitchFamily="2" charset="2"/>
              <a:buChar char="v"/>
            </a:pPr>
            <a:r>
              <a:rPr lang="ru-RU" b="1" u="sng" dirty="0" smtClean="0">
                <a:solidFill>
                  <a:srgbClr val="0000FF"/>
                </a:solidFill>
                <a:latin typeface="Times New Roman" pitchFamily="18" charset="0"/>
                <a:cs typeface="Times New Roman" pitchFamily="18" charset="0"/>
              </a:rPr>
              <a:t>Средства выразительности:</a:t>
            </a:r>
            <a:r>
              <a:rPr lang="ru-RU" b="1" dirty="0" smtClean="0">
                <a:solidFill>
                  <a:srgbClr val="0000FF"/>
                </a:solidFill>
                <a:latin typeface="Times New Roman" pitchFamily="18" charset="0"/>
                <a:cs typeface="Times New Roman" pitchFamily="18" charset="0"/>
              </a:rPr>
              <a:t> пятно.</a:t>
            </a:r>
            <a:endParaRPr lang="ru-RU" dirty="0" smtClean="0">
              <a:solidFill>
                <a:srgbClr val="0000FF"/>
              </a:solidFill>
              <a:latin typeface="Times New Roman" pitchFamily="18" charset="0"/>
              <a:cs typeface="Times New Roman" pitchFamily="18" charset="0"/>
            </a:endParaRPr>
          </a:p>
          <a:p>
            <a:pPr>
              <a:buFont typeface="Wingdings" pitchFamily="2" charset="2"/>
              <a:buChar char="v"/>
            </a:pPr>
            <a:r>
              <a:rPr lang="ru-RU" b="1" u="sng" dirty="0" smtClean="0">
                <a:solidFill>
                  <a:srgbClr val="0000FF"/>
                </a:solidFill>
                <a:latin typeface="Times New Roman" pitchFamily="18" charset="0"/>
                <a:cs typeface="Times New Roman" pitchFamily="18" charset="0"/>
              </a:rPr>
              <a:t>Материалы:</a:t>
            </a:r>
            <a:r>
              <a:rPr lang="ru-RU" b="1" dirty="0" smtClean="0">
                <a:solidFill>
                  <a:srgbClr val="0000FF"/>
                </a:solidFill>
                <a:latin typeface="Times New Roman" pitchFamily="18" charset="0"/>
                <a:cs typeface="Times New Roman" pitchFamily="18" charset="0"/>
              </a:rPr>
              <a:t> бумага, тушь либо жидко разведенная гуашь в мисочке, пластиковая ложечка.</a:t>
            </a:r>
            <a:endParaRPr lang="ru-RU" dirty="0" smtClean="0">
              <a:solidFill>
                <a:srgbClr val="0000FF"/>
              </a:solidFill>
              <a:latin typeface="Times New Roman" pitchFamily="18" charset="0"/>
              <a:cs typeface="Times New Roman" pitchFamily="18" charset="0"/>
            </a:endParaRPr>
          </a:p>
          <a:p>
            <a:pPr>
              <a:lnSpc>
                <a:spcPct val="120000"/>
              </a:lnSpc>
              <a:buFont typeface="Wingdings" pitchFamily="2" charset="2"/>
              <a:buChar char="v"/>
            </a:pPr>
            <a:r>
              <a:rPr lang="ru-RU" b="1" u="sng" dirty="0" smtClean="0">
                <a:solidFill>
                  <a:srgbClr val="0000FF"/>
                </a:solidFill>
                <a:latin typeface="Times New Roman" pitchFamily="18" charset="0"/>
                <a:cs typeface="Times New Roman" pitchFamily="18" charset="0"/>
              </a:rPr>
              <a:t>Способ получения изображения:</a:t>
            </a:r>
            <a:r>
              <a:rPr lang="ru-RU" b="1" dirty="0" smtClean="0">
                <a:solidFill>
                  <a:srgbClr val="0000FF"/>
                </a:solidFill>
                <a:latin typeface="Times New Roman" pitchFamily="18" charset="0"/>
                <a:cs typeface="Times New Roman" pitchFamily="18" charset="0"/>
              </a:rPr>
              <a:t> ребенок зачерпывает гуашь пластиковой ложкой и выливает на бумагу. Затем на это пятно дует из трубочки так, что бы её конец не касался ни пятна, ни бумаги. При необходимости процедура повторяется. Недостающие детали дорисовываются.</a:t>
            </a:r>
            <a:endParaRPr lang="ru-RU" dirty="0" smtClean="0">
              <a:solidFill>
                <a:srgbClr val="0000FF"/>
              </a:solidFill>
              <a:latin typeface="Times New Roman" pitchFamily="18" charset="0"/>
              <a:cs typeface="Times New Roman" pitchFamily="18" charset="0"/>
            </a:endParaRPr>
          </a:p>
          <a:p>
            <a:pPr>
              <a:buFont typeface="Wingdings" pitchFamily="2" charset="2"/>
              <a:buChar char="v"/>
            </a:pPr>
            <a:endParaRPr lang="ru-RU" dirty="0"/>
          </a:p>
        </p:txBody>
      </p:sp>
      <p:pic>
        <p:nvPicPr>
          <p:cNvPr id="7170" name="Picture 2" descr="G:\ИЗО\доклад\6.jpg"/>
          <p:cNvPicPr>
            <a:picLocks noGrp="1" noChangeAspect="1" noChangeArrowheads="1"/>
          </p:cNvPicPr>
          <p:nvPr>
            <p:ph sz="half" idx="1"/>
          </p:nvPr>
        </p:nvPicPr>
        <p:blipFill>
          <a:blip r:embed="rId2" cstate="screen"/>
          <a:srcRect/>
          <a:stretch>
            <a:fillRect/>
          </a:stretch>
        </p:blipFill>
        <p:spPr bwMode="auto">
          <a:xfrm>
            <a:off x="539552" y="1772816"/>
            <a:ext cx="3312368" cy="454607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6" presetClass="emph" presetSubtype="0" fill="hold" nodeType="afterEffect">
                                  <p:stCondLst>
                                    <p:cond delay="0"/>
                                  </p:stCondLst>
                                  <p:childTnLst>
                                    <p:animScale>
                                      <p:cBhvr>
                                        <p:cTn id="11" dur="2000" fill="hold"/>
                                        <p:tgtEl>
                                          <p:spTgt spid="7170"/>
                                        </p:tgtEl>
                                      </p:cBhvr>
                                      <p:by x="120000" y="120000"/>
                                    </p:animScale>
                                  </p:childTnLst>
                                </p:cTn>
                              </p:par>
                            </p:childTnLst>
                          </p:cTn>
                        </p:par>
                        <p:par>
                          <p:cTn id="12" fill="hold">
                            <p:stCondLst>
                              <p:cond delay="4000"/>
                            </p:stCondLst>
                            <p:childTnLst>
                              <p:par>
                                <p:cTn id="13" presetID="42" presetClass="entr" presetSubtype="0"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1000"/>
                                        <p:tgtEl>
                                          <p:spTgt spid="4">
                                            <p:txEl>
                                              <p:pRg st="0" end="0"/>
                                            </p:txEl>
                                          </p:spTgt>
                                        </p:tgtEl>
                                      </p:cBhvr>
                                    </p:animEffect>
                                    <p:anim calcmode="lin" valueType="num">
                                      <p:cBhvr>
                                        <p:cTn id="16"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0"/>
                            </p:stCondLst>
                            <p:childTnLst>
                              <p:par>
                                <p:cTn id="19" presetID="42" presetClass="entr" presetSubtype="0" fill="hold" grpId="0" nodeType="after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24" fill="hold">
                            <p:stCondLst>
                              <p:cond delay="6000"/>
                            </p:stCondLst>
                            <p:childTnLst>
                              <p:par>
                                <p:cTn id="25" presetID="42" presetClass="entr" presetSubtype="0" fill="hold" grpId="0" nodeType="after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1000"/>
                                        <p:tgtEl>
                                          <p:spTgt spid="4">
                                            <p:txEl>
                                              <p:pRg st="2" end="2"/>
                                            </p:txEl>
                                          </p:spTgt>
                                        </p:tgtEl>
                                      </p:cBhvr>
                                    </p:animEffect>
                                    <p:anim calcmode="lin" valueType="num">
                                      <p:cBhvr>
                                        <p:cTn id="2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30" fill="hold">
                            <p:stCondLst>
                              <p:cond delay="7000"/>
                            </p:stCondLst>
                            <p:childTnLst>
                              <p:par>
                                <p:cTn id="31" presetID="42" presetClass="entr" presetSubtype="0" fill="hold" grpId="0" nodeType="after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74638"/>
            <a:ext cx="8363272" cy="1143000"/>
          </a:xfrm>
        </p:spPr>
        <p:txBody>
          <a:bodyPr>
            <a:normAutofit/>
          </a:bodyPr>
          <a:lstStyle/>
          <a:p>
            <a:r>
              <a:rPr lang="ru-RU" b="1" dirty="0" smtClean="0">
                <a:solidFill>
                  <a:srgbClr val="FF0000"/>
                </a:solidFill>
                <a:latin typeface="Times New Roman" pitchFamily="18" charset="0"/>
                <a:cs typeface="Times New Roman" pitchFamily="18" charset="0"/>
              </a:rPr>
              <a:t>Рисование крупой (солью)</a:t>
            </a:r>
            <a:endParaRPr lang="ru-RU" b="1" dirty="0">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a:xfrm>
            <a:off x="251520" y="1196753"/>
            <a:ext cx="8640960" cy="2376263"/>
          </a:xfrm>
        </p:spPr>
        <p:txBody>
          <a:bodyPr>
            <a:normAutofit/>
          </a:bodyPr>
          <a:lstStyle/>
          <a:p>
            <a:pPr>
              <a:buFont typeface="Wingdings" pitchFamily="2" charset="2"/>
              <a:buChar char="v"/>
            </a:pPr>
            <a:r>
              <a:rPr lang="ru-RU" sz="1600" b="1" dirty="0" smtClean="0">
                <a:solidFill>
                  <a:srgbClr val="0000FF"/>
                </a:solidFill>
                <a:latin typeface="Times New Roman" pitchFamily="18" charset="0"/>
                <a:cs typeface="Times New Roman" pitchFamily="18" charset="0"/>
              </a:rPr>
              <a:t>Возраст: от шести лет.</a:t>
            </a:r>
            <a:endParaRPr lang="ru-RU" sz="1600" dirty="0" smtClean="0">
              <a:solidFill>
                <a:srgbClr val="0000FF"/>
              </a:solidFill>
              <a:latin typeface="Times New Roman" pitchFamily="18" charset="0"/>
              <a:cs typeface="Times New Roman" pitchFamily="18" charset="0"/>
            </a:endParaRPr>
          </a:p>
          <a:p>
            <a:pPr>
              <a:buFont typeface="Wingdings" pitchFamily="2" charset="2"/>
              <a:buChar char="v"/>
            </a:pPr>
            <a:r>
              <a:rPr lang="ru-RU" sz="1600" b="1" dirty="0" smtClean="0">
                <a:solidFill>
                  <a:srgbClr val="0000FF"/>
                </a:solidFill>
                <a:latin typeface="Times New Roman" pitchFamily="18" charset="0"/>
                <a:cs typeface="Times New Roman" pitchFamily="18" charset="0"/>
              </a:rPr>
              <a:t>Средства выразительности: объем.</a:t>
            </a:r>
            <a:endParaRPr lang="ru-RU" sz="1600" dirty="0" smtClean="0">
              <a:solidFill>
                <a:srgbClr val="0000FF"/>
              </a:solidFill>
              <a:latin typeface="Times New Roman" pitchFamily="18" charset="0"/>
              <a:cs typeface="Times New Roman" pitchFamily="18" charset="0"/>
            </a:endParaRPr>
          </a:p>
          <a:p>
            <a:pPr>
              <a:buFont typeface="Wingdings" pitchFamily="2" charset="2"/>
              <a:buChar char="v"/>
            </a:pPr>
            <a:r>
              <a:rPr lang="ru-RU" sz="1600" b="1" dirty="0" smtClean="0">
                <a:solidFill>
                  <a:srgbClr val="0000FF"/>
                </a:solidFill>
                <a:latin typeface="Times New Roman" pitchFamily="18" charset="0"/>
                <a:cs typeface="Times New Roman" pitchFamily="18" charset="0"/>
              </a:rPr>
              <a:t>Материалы: соль, чистый песок или манная крупа, клей ПВА, картон, кисти для клея, простой карандаш.</a:t>
            </a:r>
            <a:endParaRPr lang="ru-RU" sz="1600" dirty="0" smtClean="0">
              <a:solidFill>
                <a:srgbClr val="0000FF"/>
              </a:solidFill>
              <a:latin typeface="Times New Roman" pitchFamily="18" charset="0"/>
              <a:cs typeface="Times New Roman" pitchFamily="18" charset="0"/>
            </a:endParaRPr>
          </a:p>
          <a:p>
            <a:pPr>
              <a:buFont typeface="Wingdings" pitchFamily="2" charset="2"/>
              <a:buChar char="v"/>
            </a:pPr>
            <a:r>
              <a:rPr lang="ru-RU" sz="1600" b="1" dirty="0" smtClean="0">
                <a:solidFill>
                  <a:srgbClr val="0000FF"/>
                </a:solidFill>
                <a:latin typeface="Times New Roman" pitchFamily="18" charset="0"/>
                <a:cs typeface="Times New Roman" pitchFamily="18" charset="0"/>
              </a:rPr>
              <a:t>Способ получения: Ребенок готовит картон нужного цвета, простым карандашом наносит необходимый рисунок, потом каждый предмет по очереди намазывает клеем и посыпает </a:t>
            </a:r>
            <a:r>
              <a:rPr lang="ru-RU" sz="1400" b="1" dirty="0" smtClean="0">
                <a:solidFill>
                  <a:srgbClr val="0000FF"/>
                </a:solidFill>
                <a:latin typeface="Times New Roman" pitchFamily="18" charset="0"/>
                <a:cs typeface="Times New Roman" pitchFamily="18" charset="0"/>
              </a:rPr>
              <a:t>аккуратно солью(крупой), лишнее ссыпает на поднос. </a:t>
            </a:r>
            <a:endParaRPr lang="ru-RU" sz="1400" dirty="0" smtClean="0">
              <a:solidFill>
                <a:srgbClr val="0000FF"/>
              </a:solidFill>
              <a:latin typeface="Times New Roman" pitchFamily="18" charset="0"/>
              <a:cs typeface="Times New Roman" pitchFamily="18" charset="0"/>
            </a:endParaRPr>
          </a:p>
          <a:p>
            <a:endParaRPr lang="ru-RU" dirty="0"/>
          </a:p>
        </p:txBody>
      </p:sp>
      <p:pic>
        <p:nvPicPr>
          <p:cNvPr id="8195" name="Picture 3" descr="G:\ИЗО\доклад\8.jpg"/>
          <p:cNvPicPr>
            <a:picLocks noChangeAspect="1" noChangeArrowheads="1"/>
          </p:cNvPicPr>
          <p:nvPr/>
        </p:nvPicPr>
        <p:blipFill>
          <a:blip r:embed="rId2" cstate="screen"/>
          <a:srcRect/>
          <a:stretch>
            <a:fillRect/>
          </a:stretch>
        </p:blipFill>
        <p:spPr bwMode="auto">
          <a:xfrm>
            <a:off x="1835696" y="3212976"/>
            <a:ext cx="2376264" cy="330669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197" name="Picture 5" descr="G:\ИЗО\доклад\9.jpg"/>
          <p:cNvPicPr>
            <a:picLocks noChangeAspect="1" noChangeArrowheads="1"/>
          </p:cNvPicPr>
          <p:nvPr/>
        </p:nvPicPr>
        <p:blipFill>
          <a:blip r:embed="rId3" cstate="screen"/>
          <a:srcRect/>
          <a:stretch>
            <a:fillRect/>
          </a:stretch>
        </p:blipFill>
        <p:spPr bwMode="auto">
          <a:xfrm>
            <a:off x="4644008" y="3212976"/>
            <a:ext cx="2376264" cy="330669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42" presetClass="entr" presetSubtype="0"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3000"/>
                            </p:stCondLst>
                            <p:childTnLst>
                              <p:par>
                                <p:cTn id="16" presetID="42" presetClass="entr" presetSubtype="0" fill="hold" grpId="0"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1" fill="hold">
                            <p:stCondLst>
                              <p:cond delay="4000"/>
                            </p:stCondLst>
                            <p:childTnLst>
                              <p:par>
                                <p:cTn id="22" presetID="42" presetClass="entr" presetSubtype="0" fill="hold" grpId="0" nodeType="after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7" fill="hold">
                            <p:stCondLst>
                              <p:cond delay="5000"/>
                            </p:stCondLst>
                            <p:childTnLst>
                              <p:par>
                                <p:cTn id="28" presetID="42" presetClass="entr" presetSubtype="0" fill="hold" grpId="0" nodeType="after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1000"/>
                                        <p:tgtEl>
                                          <p:spTgt spid="3">
                                            <p:txEl>
                                              <p:pRg st="3" end="3"/>
                                            </p:txEl>
                                          </p:spTgt>
                                        </p:tgtEl>
                                      </p:cBhvr>
                                    </p:animEffect>
                                    <p:anim calcmode="lin" valueType="num">
                                      <p:cBhvr>
                                        <p:cTn id="3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33" fill="hold">
                            <p:stCondLst>
                              <p:cond delay="6000"/>
                            </p:stCondLst>
                            <p:childTnLst>
                              <p:par>
                                <p:cTn id="34" presetID="6" presetClass="emph" presetSubtype="0" fill="hold" nodeType="afterEffect">
                                  <p:stCondLst>
                                    <p:cond delay="0"/>
                                  </p:stCondLst>
                                  <p:childTnLst>
                                    <p:animScale>
                                      <p:cBhvr>
                                        <p:cTn id="35" dur="2000" fill="hold"/>
                                        <p:tgtEl>
                                          <p:spTgt spid="8195"/>
                                        </p:tgtEl>
                                      </p:cBhvr>
                                      <p:by x="120000" y="120000"/>
                                    </p:animScale>
                                  </p:childTnLst>
                                </p:cTn>
                              </p:par>
                            </p:childTnLst>
                          </p:cTn>
                        </p:par>
                        <p:par>
                          <p:cTn id="36" fill="hold">
                            <p:stCondLst>
                              <p:cond delay="8000"/>
                            </p:stCondLst>
                            <p:childTnLst>
                              <p:par>
                                <p:cTn id="37" presetID="6" presetClass="emph" presetSubtype="0" fill="hold" nodeType="afterEffect">
                                  <p:stCondLst>
                                    <p:cond delay="0"/>
                                  </p:stCondLst>
                                  <p:childTnLst>
                                    <p:animScale>
                                      <p:cBhvr>
                                        <p:cTn id="38" dur="2000" fill="hold"/>
                                        <p:tgtEl>
                                          <p:spTgt spid="8197"/>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err="1" smtClean="0">
                <a:solidFill>
                  <a:srgbClr val="FF0000"/>
                </a:solidFill>
                <a:latin typeface="Times New Roman" pitchFamily="18" charset="0"/>
                <a:cs typeface="Times New Roman" pitchFamily="18" charset="0"/>
              </a:rPr>
              <a:t>Граттаж</a:t>
            </a:r>
            <a:r>
              <a:rPr lang="ru-RU" b="1" dirty="0" smtClean="0">
                <a:solidFill>
                  <a:srgbClr val="FF0000"/>
                </a:solidFill>
                <a:latin typeface="Times New Roman" pitchFamily="18" charset="0"/>
                <a:cs typeface="Times New Roman" pitchFamily="18" charset="0"/>
              </a:rPr>
              <a:t> </a:t>
            </a:r>
            <a:br>
              <a:rPr lang="ru-RU" b="1" dirty="0" smtClean="0">
                <a:solidFill>
                  <a:srgbClr val="FF0000"/>
                </a:solidFill>
                <a:latin typeface="Times New Roman" pitchFamily="18" charset="0"/>
                <a:cs typeface="Times New Roman" pitchFamily="18" charset="0"/>
              </a:rPr>
            </a:br>
            <a:r>
              <a:rPr lang="ru-RU" b="1" dirty="0" smtClean="0">
                <a:solidFill>
                  <a:srgbClr val="FF0000"/>
                </a:solidFill>
                <a:latin typeface="Times New Roman" pitchFamily="18" charset="0"/>
                <a:cs typeface="Times New Roman" pitchFamily="18" charset="0"/>
              </a:rPr>
              <a:t>(грунтованный лист)</a:t>
            </a:r>
            <a:endParaRPr lang="ru-RU" b="1" dirty="0">
              <a:solidFill>
                <a:srgbClr val="FF0000"/>
              </a:solidFill>
              <a:latin typeface="Times New Roman" pitchFamily="18" charset="0"/>
              <a:cs typeface="Times New Roman" pitchFamily="18" charset="0"/>
            </a:endParaRPr>
          </a:p>
        </p:txBody>
      </p:sp>
      <p:sp>
        <p:nvSpPr>
          <p:cNvPr id="4" name="Содержимое 3"/>
          <p:cNvSpPr>
            <a:spLocks noGrp="1"/>
          </p:cNvSpPr>
          <p:nvPr>
            <p:ph sz="half" idx="2"/>
          </p:nvPr>
        </p:nvSpPr>
        <p:spPr>
          <a:xfrm>
            <a:off x="4139952" y="1600200"/>
            <a:ext cx="4546848" cy="4525963"/>
          </a:xfrm>
        </p:spPr>
        <p:txBody>
          <a:bodyPr>
            <a:normAutofit fontScale="55000" lnSpcReduction="20000"/>
          </a:bodyPr>
          <a:lstStyle/>
          <a:p>
            <a:pPr>
              <a:lnSpc>
                <a:spcPct val="120000"/>
              </a:lnSpc>
              <a:buFont typeface="Wingdings" pitchFamily="2" charset="2"/>
              <a:buChar char="v"/>
            </a:pPr>
            <a:r>
              <a:rPr lang="ru-RU" b="1" u="sng" dirty="0" smtClean="0">
                <a:solidFill>
                  <a:srgbClr val="0000FF"/>
                </a:solidFill>
                <a:latin typeface="Times New Roman" pitchFamily="18" charset="0"/>
                <a:cs typeface="Times New Roman" pitchFamily="18" charset="0"/>
              </a:rPr>
              <a:t>Возраст:</a:t>
            </a:r>
            <a:r>
              <a:rPr lang="ru-RU" b="1" dirty="0" smtClean="0">
                <a:solidFill>
                  <a:srgbClr val="0000FF"/>
                </a:solidFill>
                <a:latin typeface="Times New Roman" pitchFamily="18" charset="0"/>
                <a:cs typeface="Times New Roman" pitchFamily="18" charset="0"/>
              </a:rPr>
              <a:t> от 5 лет</a:t>
            </a:r>
            <a:endParaRPr lang="ru-RU" dirty="0" smtClean="0">
              <a:solidFill>
                <a:srgbClr val="0000FF"/>
              </a:solidFill>
              <a:latin typeface="Times New Roman" pitchFamily="18" charset="0"/>
              <a:cs typeface="Times New Roman" pitchFamily="18" charset="0"/>
            </a:endParaRPr>
          </a:p>
          <a:p>
            <a:pPr>
              <a:lnSpc>
                <a:spcPct val="120000"/>
              </a:lnSpc>
              <a:buFont typeface="Wingdings" pitchFamily="2" charset="2"/>
              <a:buChar char="v"/>
            </a:pPr>
            <a:r>
              <a:rPr lang="ru-RU" b="1" u="sng" dirty="0" smtClean="0">
                <a:solidFill>
                  <a:srgbClr val="0000FF"/>
                </a:solidFill>
                <a:latin typeface="Times New Roman" pitchFamily="18" charset="0"/>
                <a:cs typeface="Times New Roman" pitchFamily="18" charset="0"/>
              </a:rPr>
              <a:t>Средства выразительности: </a:t>
            </a:r>
            <a:r>
              <a:rPr lang="ru-RU" b="1" dirty="0" smtClean="0">
                <a:solidFill>
                  <a:srgbClr val="0000FF"/>
                </a:solidFill>
                <a:latin typeface="Times New Roman" pitchFamily="18" charset="0"/>
                <a:cs typeface="Times New Roman" pitchFamily="18" charset="0"/>
              </a:rPr>
              <a:t>линия, штрих, контраст. </a:t>
            </a:r>
            <a:endParaRPr lang="ru-RU" dirty="0" smtClean="0">
              <a:solidFill>
                <a:srgbClr val="0000FF"/>
              </a:solidFill>
              <a:latin typeface="Times New Roman" pitchFamily="18" charset="0"/>
              <a:cs typeface="Times New Roman" pitchFamily="18" charset="0"/>
            </a:endParaRPr>
          </a:p>
          <a:p>
            <a:pPr>
              <a:lnSpc>
                <a:spcPct val="120000"/>
              </a:lnSpc>
              <a:buFont typeface="Wingdings" pitchFamily="2" charset="2"/>
              <a:buChar char="v"/>
            </a:pPr>
            <a:r>
              <a:rPr lang="ru-RU" b="1" u="sng" dirty="0" smtClean="0">
                <a:solidFill>
                  <a:srgbClr val="0000FF"/>
                </a:solidFill>
                <a:latin typeface="Times New Roman" pitchFamily="18" charset="0"/>
                <a:cs typeface="Times New Roman" pitchFamily="18" charset="0"/>
              </a:rPr>
              <a:t>Материалы: </a:t>
            </a:r>
            <a:r>
              <a:rPr lang="ru-RU" b="1" dirty="0" err="1" smtClean="0">
                <a:solidFill>
                  <a:srgbClr val="0000FF"/>
                </a:solidFill>
                <a:latin typeface="Times New Roman" pitchFamily="18" charset="0"/>
                <a:cs typeface="Times New Roman" pitchFamily="18" charset="0"/>
              </a:rPr>
              <a:t>полукартон</a:t>
            </a:r>
            <a:r>
              <a:rPr lang="ru-RU" b="1" dirty="0" smtClean="0">
                <a:solidFill>
                  <a:srgbClr val="0000FF"/>
                </a:solidFill>
                <a:latin typeface="Times New Roman" pitchFamily="18" charset="0"/>
                <a:cs typeface="Times New Roman" pitchFamily="18" charset="0"/>
              </a:rPr>
              <a:t>, либо плотная бумага белого цвета, свеча, широкая кисть, чёрная тушь, жидкое мыло (примерно одна капля на столовую ложку туши) или зубной порошок, мисочки для туши, палочка с заточенными концами. </a:t>
            </a:r>
            <a:endParaRPr lang="ru-RU" dirty="0" smtClean="0">
              <a:solidFill>
                <a:srgbClr val="0000FF"/>
              </a:solidFill>
              <a:latin typeface="Times New Roman" pitchFamily="18" charset="0"/>
              <a:cs typeface="Times New Roman" pitchFamily="18" charset="0"/>
            </a:endParaRPr>
          </a:p>
          <a:p>
            <a:pPr>
              <a:lnSpc>
                <a:spcPct val="120000"/>
              </a:lnSpc>
              <a:buFont typeface="Wingdings" pitchFamily="2" charset="2"/>
              <a:buChar char="v"/>
            </a:pPr>
            <a:r>
              <a:rPr lang="ru-RU" b="1" u="sng" dirty="0" smtClean="0">
                <a:solidFill>
                  <a:srgbClr val="0000FF"/>
                </a:solidFill>
                <a:latin typeface="Times New Roman" pitchFamily="18" charset="0"/>
                <a:cs typeface="Times New Roman" pitchFamily="18" charset="0"/>
              </a:rPr>
              <a:t>Способ получения изображения: </a:t>
            </a:r>
            <a:r>
              <a:rPr lang="ru-RU" b="1" dirty="0" smtClean="0">
                <a:solidFill>
                  <a:srgbClr val="0000FF"/>
                </a:solidFill>
                <a:latin typeface="Times New Roman" pitchFamily="18" charset="0"/>
                <a:cs typeface="Times New Roman" pitchFamily="18" charset="0"/>
              </a:rPr>
              <a:t>ребёнок натирает свечой лист так, чтобы он весь был покрыт слоем воска. Затем на него наносится тушь с жидким мылом, либо зубной порошок, в этом случае он заливается тушью без добавок. После высыхания палочкой процарапывается рисунок</a:t>
            </a:r>
            <a:r>
              <a:rPr lang="ru-RU" b="1" i="1" dirty="0" smtClean="0">
                <a:solidFill>
                  <a:srgbClr val="0000FF"/>
                </a:solidFill>
                <a:latin typeface="Times New Roman" pitchFamily="18" charset="0"/>
                <a:cs typeface="Times New Roman" pitchFamily="18" charset="0"/>
              </a:rPr>
              <a:t>.</a:t>
            </a:r>
            <a:endParaRPr lang="ru-RU" dirty="0" smtClean="0">
              <a:solidFill>
                <a:srgbClr val="0000FF"/>
              </a:solidFill>
              <a:latin typeface="Times New Roman" pitchFamily="18" charset="0"/>
              <a:cs typeface="Times New Roman" pitchFamily="18" charset="0"/>
            </a:endParaRPr>
          </a:p>
          <a:p>
            <a:endParaRPr lang="ru-RU" dirty="0"/>
          </a:p>
        </p:txBody>
      </p:sp>
      <p:pic>
        <p:nvPicPr>
          <p:cNvPr id="9218" name="Picture 2" descr="C:\Users\User\Downloads\изо\Новая папка (4)\C4zanPIuehA.jpg"/>
          <p:cNvPicPr>
            <a:picLocks noGrp="1" noChangeAspect="1" noChangeArrowheads="1"/>
          </p:cNvPicPr>
          <p:nvPr>
            <p:ph sz="half" idx="1"/>
          </p:nvPr>
        </p:nvPicPr>
        <p:blipFill>
          <a:blip r:embed="rId2" cstate="screen"/>
          <a:srcRect/>
          <a:stretch>
            <a:fillRect/>
          </a:stretch>
        </p:blipFill>
        <p:spPr bwMode="auto">
          <a:xfrm>
            <a:off x="611560" y="1916832"/>
            <a:ext cx="3034680" cy="439248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6" presetClass="emph" presetSubtype="0" fill="hold" nodeType="afterEffect">
                                  <p:stCondLst>
                                    <p:cond delay="0"/>
                                  </p:stCondLst>
                                  <p:childTnLst>
                                    <p:animScale>
                                      <p:cBhvr>
                                        <p:cTn id="11" dur="2000" fill="hold"/>
                                        <p:tgtEl>
                                          <p:spTgt spid="9218"/>
                                        </p:tgtEl>
                                      </p:cBhvr>
                                      <p:by x="120000" y="120000"/>
                                    </p:animScale>
                                  </p:childTnLst>
                                </p:cTn>
                              </p:par>
                            </p:childTnLst>
                          </p:cTn>
                        </p:par>
                        <p:par>
                          <p:cTn id="12" fill="hold">
                            <p:stCondLst>
                              <p:cond delay="4000"/>
                            </p:stCondLst>
                            <p:childTnLst>
                              <p:par>
                                <p:cTn id="13" presetID="42" presetClass="entr" presetSubtype="0"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1000"/>
                                        <p:tgtEl>
                                          <p:spTgt spid="4">
                                            <p:txEl>
                                              <p:pRg st="0" end="0"/>
                                            </p:txEl>
                                          </p:spTgt>
                                        </p:tgtEl>
                                      </p:cBhvr>
                                    </p:animEffect>
                                    <p:anim calcmode="lin" valueType="num">
                                      <p:cBhvr>
                                        <p:cTn id="16"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0"/>
                            </p:stCondLst>
                            <p:childTnLst>
                              <p:par>
                                <p:cTn id="19" presetID="42" presetClass="entr" presetSubtype="0" fill="hold" grpId="0" nodeType="after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24" fill="hold">
                            <p:stCondLst>
                              <p:cond delay="6000"/>
                            </p:stCondLst>
                            <p:childTnLst>
                              <p:par>
                                <p:cTn id="25" presetID="42" presetClass="entr" presetSubtype="0" fill="hold" grpId="0" nodeType="after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1000"/>
                                        <p:tgtEl>
                                          <p:spTgt spid="4">
                                            <p:txEl>
                                              <p:pRg st="2" end="2"/>
                                            </p:txEl>
                                          </p:spTgt>
                                        </p:tgtEl>
                                      </p:cBhvr>
                                    </p:animEffect>
                                    <p:anim calcmode="lin" valueType="num">
                                      <p:cBhvr>
                                        <p:cTn id="2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30" fill="hold">
                            <p:stCondLst>
                              <p:cond delay="7000"/>
                            </p:stCondLst>
                            <p:childTnLst>
                              <p:par>
                                <p:cTn id="31" presetID="42" presetClass="entr" presetSubtype="0" fill="hold" grpId="0" nodeType="after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FF0000"/>
                </a:solidFill>
                <a:latin typeface="Times New Roman" pitchFamily="18" charset="0"/>
                <a:cs typeface="Times New Roman" pitchFamily="18" charset="0"/>
              </a:rPr>
              <a:t>Рисование по мокрому</a:t>
            </a:r>
            <a:endParaRPr lang="ru-RU" b="1" dirty="0">
              <a:solidFill>
                <a:srgbClr val="FF0000"/>
              </a:solidFill>
              <a:latin typeface="Times New Roman" pitchFamily="18" charset="0"/>
              <a:cs typeface="Times New Roman" pitchFamily="18" charset="0"/>
            </a:endParaRPr>
          </a:p>
        </p:txBody>
      </p:sp>
      <p:sp>
        <p:nvSpPr>
          <p:cNvPr id="4" name="Содержимое 3"/>
          <p:cNvSpPr>
            <a:spLocks noGrp="1"/>
          </p:cNvSpPr>
          <p:nvPr>
            <p:ph sz="half" idx="2"/>
          </p:nvPr>
        </p:nvSpPr>
        <p:spPr/>
        <p:txBody>
          <a:bodyPr>
            <a:normAutofit fontScale="55000" lnSpcReduction="20000"/>
          </a:bodyPr>
          <a:lstStyle/>
          <a:p>
            <a:pPr>
              <a:lnSpc>
                <a:spcPct val="120000"/>
              </a:lnSpc>
              <a:buFont typeface="Wingdings" pitchFamily="2" charset="2"/>
              <a:buChar char="v"/>
            </a:pPr>
            <a:r>
              <a:rPr lang="ru-RU" b="1" u="sng" dirty="0" smtClean="0">
                <a:solidFill>
                  <a:srgbClr val="0000FF"/>
                </a:solidFill>
                <a:latin typeface="Times New Roman" pitchFamily="18" charset="0"/>
                <a:cs typeface="Times New Roman" pitchFamily="18" charset="0"/>
              </a:rPr>
              <a:t>Возраст:</a:t>
            </a:r>
            <a:r>
              <a:rPr lang="ru-RU" b="1" i="1" dirty="0" smtClean="0">
                <a:solidFill>
                  <a:srgbClr val="0000FF"/>
                </a:solidFill>
                <a:latin typeface="Times New Roman" pitchFamily="18" charset="0"/>
                <a:cs typeface="Times New Roman" pitchFamily="18" charset="0"/>
              </a:rPr>
              <a:t> от пяти лет.</a:t>
            </a:r>
            <a:endParaRPr lang="ru-RU" dirty="0" smtClean="0">
              <a:solidFill>
                <a:srgbClr val="0000FF"/>
              </a:solidFill>
              <a:latin typeface="Times New Roman" pitchFamily="18" charset="0"/>
              <a:cs typeface="Times New Roman" pitchFamily="18" charset="0"/>
            </a:endParaRPr>
          </a:p>
          <a:p>
            <a:pPr>
              <a:lnSpc>
                <a:spcPct val="120000"/>
              </a:lnSpc>
              <a:buFont typeface="Wingdings" pitchFamily="2" charset="2"/>
              <a:buChar char="v"/>
            </a:pPr>
            <a:r>
              <a:rPr lang="ru-RU" b="1" u="sng" dirty="0" smtClean="0">
                <a:solidFill>
                  <a:srgbClr val="0000FF"/>
                </a:solidFill>
                <a:latin typeface="Times New Roman" pitchFamily="18" charset="0"/>
                <a:cs typeface="Times New Roman" pitchFamily="18" charset="0"/>
              </a:rPr>
              <a:t>Средства выразительности:</a:t>
            </a:r>
            <a:r>
              <a:rPr lang="ru-RU" b="1" dirty="0" smtClean="0">
                <a:solidFill>
                  <a:srgbClr val="0000FF"/>
                </a:solidFill>
                <a:latin typeface="Times New Roman" pitchFamily="18" charset="0"/>
                <a:cs typeface="Times New Roman" pitchFamily="18" charset="0"/>
              </a:rPr>
              <a:t> </a:t>
            </a:r>
            <a:r>
              <a:rPr lang="ru-RU" b="1" i="1" dirty="0" smtClean="0">
                <a:solidFill>
                  <a:srgbClr val="0000FF"/>
                </a:solidFill>
                <a:latin typeface="Times New Roman" pitchFamily="18" charset="0"/>
                <a:cs typeface="Times New Roman" pitchFamily="18" charset="0"/>
              </a:rPr>
              <a:t>точка, фактура.</a:t>
            </a:r>
            <a:endParaRPr lang="ru-RU" dirty="0" smtClean="0">
              <a:solidFill>
                <a:srgbClr val="0000FF"/>
              </a:solidFill>
              <a:latin typeface="Times New Roman" pitchFamily="18" charset="0"/>
              <a:cs typeface="Times New Roman" pitchFamily="18" charset="0"/>
            </a:endParaRPr>
          </a:p>
          <a:p>
            <a:pPr>
              <a:lnSpc>
                <a:spcPct val="120000"/>
              </a:lnSpc>
              <a:buFont typeface="Wingdings" pitchFamily="2" charset="2"/>
              <a:buChar char="v"/>
            </a:pPr>
            <a:r>
              <a:rPr lang="ru-RU" b="1" u="sng" dirty="0" smtClean="0">
                <a:solidFill>
                  <a:srgbClr val="0000FF"/>
                </a:solidFill>
                <a:latin typeface="Times New Roman" pitchFamily="18" charset="0"/>
                <a:cs typeface="Times New Roman" pitchFamily="18" charset="0"/>
              </a:rPr>
              <a:t>Материалы:</a:t>
            </a:r>
            <a:r>
              <a:rPr lang="ru-RU" b="1" dirty="0" smtClean="0">
                <a:solidFill>
                  <a:srgbClr val="0000FF"/>
                </a:solidFill>
                <a:latin typeface="Times New Roman" pitchFamily="18" charset="0"/>
                <a:cs typeface="Times New Roman" pitchFamily="18" charset="0"/>
              </a:rPr>
              <a:t> </a:t>
            </a:r>
            <a:r>
              <a:rPr lang="ru-RU" b="1" i="1" dirty="0" smtClean="0">
                <a:solidFill>
                  <a:srgbClr val="0000FF"/>
                </a:solidFill>
                <a:latin typeface="Times New Roman" pitchFamily="18" charset="0"/>
                <a:cs typeface="Times New Roman" pitchFamily="18" charset="0"/>
              </a:rPr>
              <a:t>бумага, гуашь, жесткая кисть, кусочек плотного картона либо пластика (5x5 см).</a:t>
            </a:r>
            <a:endParaRPr lang="ru-RU" dirty="0" smtClean="0">
              <a:solidFill>
                <a:srgbClr val="0000FF"/>
              </a:solidFill>
              <a:latin typeface="Times New Roman" pitchFamily="18" charset="0"/>
              <a:cs typeface="Times New Roman" pitchFamily="18" charset="0"/>
            </a:endParaRPr>
          </a:p>
          <a:p>
            <a:pPr>
              <a:lnSpc>
                <a:spcPct val="120000"/>
              </a:lnSpc>
              <a:buFont typeface="Wingdings" pitchFamily="2" charset="2"/>
              <a:buChar char="v"/>
            </a:pPr>
            <a:r>
              <a:rPr lang="ru-RU" b="1" u="sng" dirty="0" smtClean="0">
                <a:solidFill>
                  <a:srgbClr val="0000FF"/>
                </a:solidFill>
                <a:latin typeface="Times New Roman" pitchFamily="18" charset="0"/>
                <a:cs typeface="Times New Roman" pitchFamily="18" charset="0"/>
              </a:rPr>
              <a:t>Способ получения изображения:</a:t>
            </a:r>
            <a:r>
              <a:rPr lang="ru-RU" dirty="0" smtClean="0">
                <a:solidFill>
                  <a:srgbClr val="0000FF"/>
                </a:solidFill>
                <a:latin typeface="Times New Roman" pitchFamily="18" charset="0"/>
                <a:cs typeface="Times New Roman" pitchFamily="18" charset="0"/>
              </a:rPr>
              <a:t> </a:t>
            </a:r>
          </a:p>
          <a:p>
            <a:pPr>
              <a:lnSpc>
                <a:spcPct val="120000"/>
              </a:lnSpc>
              <a:buFont typeface="Wingdings" pitchFamily="2" charset="2"/>
              <a:buChar char="v"/>
            </a:pPr>
            <a:r>
              <a:rPr lang="ru-RU" b="1" dirty="0" smtClean="0">
                <a:solidFill>
                  <a:srgbClr val="0000FF"/>
                </a:solidFill>
                <a:latin typeface="Times New Roman" pitchFamily="18" charset="0"/>
                <a:cs typeface="Times New Roman" pitchFamily="18" charset="0"/>
              </a:rPr>
              <a:t>1. рисование на определенную тему: пейзаж, прогулка, животные, цветы и пр., — когда рисунок создается на мокром листе,</a:t>
            </a:r>
            <a:endParaRPr lang="ru-RU" dirty="0" smtClean="0">
              <a:solidFill>
                <a:srgbClr val="0000FF"/>
              </a:solidFill>
              <a:latin typeface="Times New Roman" pitchFamily="18" charset="0"/>
              <a:cs typeface="Times New Roman" pitchFamily="18" charset="0"/>
            </a:endParaRPr>
          </a:p>
          <a:p>
            <a:pPr>
              <a:lnSpc>
                <a:spcPct val="120000"/>
              </a:lnSpc>
              <a:buFont typeface="Wingdings" pitchFamily="2" charset="2"/>
              <a:buChar char="v"/>
            </a:pPr>
            <a:r>
              <a:rPr lang="ru-RU" b="1" dirty="0" smtClean="0">
                <a:solidFill>
                  <a:srgbClr val="0000FF"/>
                </a:solidFill>
                <a:latin typeface="Times New Roman" pitchFamily="18" charset="0"/>
                <a:cs typeface="Times New Roman" pitchFamily="18" charset="0"/>
              </a:rPr>
              <a:t>2. рисование фона для будущего рисунка, когда краски растекаются, соединяясь и переливаясь между собой, создают узор, который и определяет тематику дальнейшего рисования «</a:t>
            </a:r>
            <a:r>
              <a:rPr lang="ru-RU" b="1" dirty="0" err="1" smtClean="0">
                <a:solidFill>
                  <a:srgbClr val="0000FF"/>
                </a:solidFill>
                <a:latin typeface="Times New Roman" pitchFamily="18" charset="0"/>
                <a:cs typeface="Times New Roman" pitchFamily="18" charset="0"/>
              </a:rPr>
              <a:t>по-сухому</a:t>
            </a:r>
            <a:r>
              <a:rPr lang="ru-RU" b="1" dirty="0" smtClean="0">
                <a:solidFill>
                  <a:srgbClr val="0000FF"/>
                </a:solidFill>
                <a:latin typeface="Times New Roman" pitchFamily="18" charset="0"/>
                <a:cs typeface="Times New Roman" pitchFamily="18" charset="0"/>
              </a:rPr>
              <a:t>»</a:t>
            </a:r>
            <a:endParaRPr lang="ru-RU" dirty="0" smtClean="0">
              <a:solidFill>
                <a:srgbClr val="0000FF"/>
              </a:solidFill>
              <a:latin typeface="Times New Roman" pitchFamily="18" charset="0"/>
              <a:cs typeface="Times New Roman" pitchFamily="18" charset="0"/>
            </a:endParaRPr>
          </a:p>
          <a:p>
            <a:endParaRPr lang="ru-RU" dirty="0"/>
          </a:p>
        </p:txBody>
      </p:sp>
      <p:pic>
        <p:nvPicPr>
          <p:cNvPr id="10242" name="Picture 2" descr="C:\Users\User\Downloads\изо\Новая папка (4)\snegovik.-1024x718.jpg"/>
          <p:cNvPicPr>
            <a:picLocks noGrp="1" noChangeAspect="1" noChangeArrowheads="1"/>
          </p:cNvPicPr>
          <p:nvPr>
            <p:ph sz="half" idx="1"/>
          </p:nvPr>
        </p:nvPicPr>
        <p:blipFill>
          <a:blip r:embed="rId2" cstate="screen"/>
          <a:srcRect/>
          <a:stretch>
            <a:fillRect/>
          </a:stretch>
        </p:blipFill>
        <p:spPr bwMode="auto">
          <a:xfrm>
            <a:off x="395536" y="2029233"/>
            <a:ext cx="3312368" cy="435209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6" presetClass="emph" presetSubtype="0" fill="hold" nodeType="afterEffect">
                                  <p:stCondLst>
                                    <p:cond delay="0"/>
                                  </p:stCondLst>
                                  <p:childTnLst>
                                    <p:animScale>
                                      <p:cBhvr>
                                        <p:cTn id="11" dur="2000" fill="hold"/>
                                        <p:tgtEl>
                                          <p:spTgt spid="10242"/>
                                        </p:tgtEl>
                                      </p:cBhvr>
                                      <p:by x="120000" y="120000"/>
                                    </p:animScale>
                                  </p:childTnLst>
                                </p:cTn>
                              </p:par>
                            </p:childTnLst>
                          </p:cTn>
                        </p:par>
                        <p:par>
                          <p:cTn id="12" fill="hold">
                            <p:stCondLst>
                              <p:cond delay="4000"/>
                            </p:stCondLst>
                            <p:childTnLst>
                              <p:par>
                                <p:cTn id="13" presetID="42" presetClass="entr" presetSubtype="0"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1000"/>
                                        <p:tgtEl>
                                          <p:spTgt spid="4">
                                            <p:txEl>
                                              <p:pRg st="0" end="0"/>
                                            </p:txEl>
                                          </p:spTgt>
                                        </p:tgtEl>
                                      </p:cBhvr>
                                    </p:animEffect>
                                    <p:anim calcmode="lin" valueType="num">
                                      <p:cBhvr>
                                        <p:cTn id="16"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0"/>
                            </p:stCondLst>
                            <p:childTnLst>
                              <p:par>
                                <p:cTn id="19" presetID="42" presetClass="entr" presetSubtype="0" fill="hold" grpId="0" nodeType="after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24" fill="hold">
                            <p:stCondLst>
                              <p:cond delay="6000"/>
                            </p:stCondLst>
                            <p:childTnLst>
                              <p:par>
                                <p:cTn id="25" presetID="42" presetClass="entr" presetSubtype="0" fill="hold" grpId="0" nodeType="after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1000"/>
                                        <p:tgtEl>
                                          <p:spTgt spid="4">
                                            <p:txEl>
                                              <p:pRg st="2" end="2"/>
                                            </p:txEl>
                                          </p:spTgt>
                                        </p:tgtEl>
                                      </p:cBhvr>
                                    </p:animEffect>
                                    <p:anim calcmode="lin" valueType="num">
                                      <p:cBhvr>
                                        <p:cTn id="2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30" fill="hold">
                            <p:stCondLst>
                              <p:cond delay="7000"/>
                            </p:stCondLst>
                            <p:childTnLst>
                              <p:par>
                                <p:cTn id="31" presetID="42" presetClass="entr" presetSubtype="0" fill="hold" grpId="0" nodeType="after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par>
                          <p:cTn id="36" fill="hold">
                            <p:stCondLst>
                              <p:cond delay="8000"/>
                            </p:stCondLst>
                            <p:childTnLst>
                              <p:par>
                                <p:cTn id="37" presetID="42" presetClass="entr" presetSubtype="0" fill="hold" grpId="0" nodeType="after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animEffect transition="in" filter="fade">
                                      <p:cBhvr>
                                        <p:cTn id="39" dur="1000"/>
                                        <p:tgtEl>
                                          <p:spTgt spid="4">
                                            <p:txEl>
                                              <p:pRg st="4" end="4"/>
                                            </p:txEl>
                                          </p:spTgt>
                                        </p:tgtEl>
                                      </p:cBhvr>
                                    </p:animEffect>
                                    <p:anim calcmode="lin" valueType="num">
                                      <p:cBhvr>
                                        <p:cTn id="4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par>
                          <p:cTn id="42" fill="hold">
                            <p:stCondLst>
                              <p:cond delay="9000"/>
                            </p:stCondLst>
                            <p:childTnLst>
                              <p:par>
                                <p:cTn id="43" presetID="42" presetClass="entr" presetSubtype="0" fill="hold" grpId="0" nodeType="afterEffect">
                                  <p:stCondLst>
                                    <p:cond delay="0"/>
                                  </p:stCondLst>
                                  <p:childTnLst>
                                    <p:set>
                                      <p:cBhvr>
                                        <p:cTn id="44" dur="1" fill="hold">
                                          <p:stCondLst>
                                            <p:cond delay="0"/>
                                          </p:stCondLst>
                                        </p:cTn>
                                        <p:tgtEl>
                                          <p:spTgt spid="4">
                                            <p:txEl>
                                              <p:pRg st="5" end="5"/>
                                            </p:txEl>
                                          </p:spTgt>
                                        </p:tgtEl>
                                        <p:attrNameLst>
                                          <p:attrName>style.visibility</p:attrName>
                                        </p:attrNameLst>
                                      </p:cBhvr>
                                      <p:to>
                                        <p:strVal val="visible"/>
                                      </p:to>
                                    </p:set>
                                    <p:animEffect transition="in" filter="fade">
                                      <p:cBhvr>
                                        <p:cTn id="45" dur="1000"/>
                                        <p:tgtEl>
                                          <p:spTgt spid="4">
                                            <p:txEl>
                                              <p:pRg st="5" end="5"/>
                                            </p:txEl>
                                          </p:spTgt>
                                        </p:tgtEl>
                                      </p:cBhvr>
                                    </p:animEffect>
                                    <p:anim calcmode="lin" valueType="num">
                                      <p:cBhvr>
                                        <p:cTn id="4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solidFill>
                  <a:srgbClr val="FF0000"/>
                </a:solidFill>
                <a:latin typeface="Times New Roman" pitchFamily="18" charset="0"/>
                <a:cs typeface="Times New Roman" pitchFamily="18" charset="0"/>
              </a:rPr>
              <a:t>Рисование с помощью </a:t>
            </a:r>
            <a:r>
              <a:rPr lang="ru-RU" b="1" dirty="0" err="1" smtClean="0">
                <a:solidFill>
                  <a:srgbClr val="FF0000"/>
                </a:solidFill>
                <a:latin typeface="Times New Roman" pitchFamily="18" charset="0"/>
                <a:cs typeface="Times New Roman" pitchFamily="18" charset="0"/>
              </a:rPr>
              <a:t>изоленты</a:t>
            </a:r>
            <a:endParaRPr lang="ru-RU" b="1" dirty="0">
              <a:solidFill>
                <a:srgbClr val="FF0000"/>
              </a:solidFill>
              <a:latin typeface="Times New Roman" pitchFamily="18" charset="0"/>
              <a:cs typeface="Times New Roman" pitchFamily="18" charset="0"/>
            </a:endParaRPr>
          </a:p>
        </p:txBody>
      </p:sp>
      <p:pic>
        <p:nvPicPr>
          <p:cNvPr id="18434" name="Picture 2" descr="G:\ИЗО\доклад\7.jpg"/>
          <p:cNvPicPr>
            <a:picLocks noGrp="1" noChangeAspect="1" noChangeArrowheads="1"/>
          </p:cNvPicPr>
          <p:nvPr>
            <p:ph sz="half" idx="1"/>
          </p:nvPr>
        </p:nvPicPr>
        <p:blipFill>
          <a:blip r:embed="rId2" cstate="screen"/>
          <a:srcRect/>
          <a:stretch>
            <a:fillRect/>
          </a:stretch>
        </p:blipFill>
        <p:spPr bwMode="auto">
          <a:xfrm>
            <a:off x="539552" y="1772816"/>
            <a:ext cx="3168352" cy="466958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7" name="Содержимое 6"/>
          <p:cNvSpPr>
            <a:spLocks noGrp="1"/>
          </p:cNvSpPr>
          <p:nvPr>
            <p:ph sz="half" idx="2"/>
          </p:nvPr>
        </p:nvSpPr>
        <p:spPr/>
        <p:txBody>
          <a:bodyPr>
            <a:normAutofit fontScale="70000" lnSpcReduction="20000"/>
          </a:bodyPr>
          <a:lstStyle/>
          <a:p>
            <a:pPr>
              <a:lnSpc>
                <a:spcPct val="120000"/>
              </a:lnSpc>
              <a:buFont typeface="Wingdings" pitchFamily="2" charset="2"/>
              <a:buChar char="v"/>
            </a:pPr>
            <a:r>
              <a:rPr lang="ru-RU" b="1" u="sng" dirty="0" smtClean="0">
                <a:solidFill>
                  <a:srgbClr val="0000FF"/>
                </a:solidFill>
                <a:latin typeface="Times New Roman" pitchFamily="18" charset="0"/>
                <a:cs typeface="Times New Roman" pitchFamily="18" charset="0"/>
              </a:rPr>
              <a:t>Возраст:</a:t>
            </a:r>
            <a:r>
              <a:rPr lang="ru-RU" b="1" dirty="0" smtClean="0">
                <a:solidFill>
                  <a:srgbClr val="0000FF"/>
                </a:solidFill>
                <a:latin typeface="Times New Roman" pitchFamily="18" charset="0"/>
                <a:cs typeface="Times New Roman" pitchFamily="18" charset="0"/>
              </a:rPr>
              <a:t> от 5 лет</a:t>
            </a:r>
            <a:endParaRPr lang="ru-RU" dirty="0" smtClean="0">
              <a:solidFill>
                <a:srgbClr val="0000FF"/>
              </a:solidFill>
              <a:latin typeface="Times New Roman" pitchFamily="18" charset="0"/>
              <a:cs typeface="Times New Roman" pitchFamily="18" charset="0"/>
            </a:endParaRPr>
          </a:p>
          <a:p>
            <a:pPr>
              <a:lnSpc>
                <a:spcPct val="120000"/>
              </a:lnSpc>
              <a:buFont typeface="Wingdings" pitchFamily="2" charset="2"/>
              <a:buChar char="v"/>
            </a:pPr>
            <a:r>
              <a:rPr lang="ru-RU" b="1" u="sng" dirty="0" smtClean="0">
                <a:solidFill>
                  <a:srgbClr val="0000FF"/>
                </a:solidFill>
                <a:latin typeface="Times New Roman" pitchFamily="18" charset="0"/>
                <a:cs typeface="Times New Roman" pitchFamily="18" charset="0"/>
              </a:rPr>
              <a:t>Средства выразительности: </a:t>
            </a:r>
            <a:r>
              <a:rPr lang="ru-RU" b="1" dirty="0" smtClean="0">
                <a:solidFill>
                  <a:srgbClr val="0000FF"/>
                </a:solidFill>
                <a:latin typeface="Times New Roman" pitchFamily="18" charset="0"/>
                <a:cs typeface="Times New Roman" pitchFamily="18" charset="0"/>
              </a:rPr>
              <a:t>линия, контраст. </a:t>
            </a:r>
            <a:endParaRPr lang="ru-RU" dirty="0" smtClean="0">
              <a:solidFill>
                <a:srgbClr val="0000FF"/>
              </a:solidFill>
              <a:latin typeface="Times New Roman" pitchFamily="18" charset="0"/>
              <a:cs typeface="Times New Roman" pitchFamily="18" charset="0"/>
            </a:endParaRPr>
          </a:p>
          <a:p>
            <a:pPr>
              <a:lnSpc>
                <a:spcPct val="120000"/>
              </a:lnSpc>
              <a:buFont typeface="Wingdings" pitchFamily="2" charset="2"/>
              <a:buChar char="v"/>
            </a:pPr>
            <a:r>
              <a:rPr lang="ru-RU" b="1" u="sng" dirty="0" smtClean="0">
                <a:solidFill>
                  <a:srgbClr val="0000FF"/>
                </a:solidFill>
                <a:latin typeface="Times New Roman" pitchFamily="18" charset="0"/>
                <a:cs typeface="Times New Roman" pitchFamily="18" charset="0"/>
              </a:rPr>
              <a:t>Материалы: </a:t>
            </a:r>
            <a:r>
              <a:rPr lang="ru-RU" b="1" dirty="0" err="1" smtClean="0">
                <a:solidFill>
                  <a:srgbClr val="0000FF"/>
                </a:solidFill>
                <a:latin typeface="Times New Roman" pitchFamily="18" charset="0"/>
                <a:cs typeface="Times New Roman" pitchFamily="18" charset="0"/>
              </a:rPr>
              <a:t>полукартон</a:t>
            </a:r>
            <a:r>
              <a:rPr lang="ru-RU" b="1" dirty="0" smtClean="0">
                <a:solidFill>
                  <a:srgbClr val="0000FF"/>
                </a:solidFill>
                <a:latin typeface="Times New Roman" pitchFamily="18" charset="0"/>
                <a:cs typeface="Times New Roman" pitchFamily="18" charset="0"/>
              </a:rPr>
              <a:t>, либо плотная бумага белого цвета, гуашь, </a:t>
            </a:r>
            <a:r>
              <a:rPr lang="ru-RU" b="1" dirty="0" err="1" smtClean="0">
                <a:solidFill>
                  <a:srgbClr val="0000FF"/>
                </a:solidFill>
                <a:latin typeface="Times New Roman" pitchFamily="18" charset="0"/>
                <a:cs typeface="Times New Roman" pitchFamily="18" charset="0"/>
              </a:rPr>
              <a:t>изолентас</a:t>
            </a:r>
            <a:r>
              <a:rPr lang="ru-RU" b="1" dirty="0" smtClean="0">
                <a:solidFill>
                  <a:srgbClr val="0000FF"/>
                </a:solidFill>
                <a:latin typeface="Times New Roman" pitchFamily="18" charset="0"/>
                <a:cs typeface="Times New Roman" pitchFamily="18" charset="0"/>
              </a:rPr>
              <a:t>.</a:t>
            </a:r>
          </a:p>
          <a:p>
            <a:pPr>
              <a:lnSpc>
                <a:spcPct val="120000"/>
              </a:lnSpc>
              <a:buFont typeface="Wingdings" pitchFamily="2" charset="2"/>
              <a:buChar char="v"/>
            </a:pPr>
            <a:r>
              <a:rPr lang="ru-RU" b="1" u="sng" dirty="0" smtClean="0">
                <a:solidFill>
                  <a:srgbClr val="0000FF"/>
                </a:solidFill>
                <a:latin typeface="Times New Roman" pitchFamily="18" charset="0"/>
                <a:cs typeface="Times New Roman" pitchFamily="18" charset="0"/>
              </a:rPr>
              <a:t>Способ получения изображения: </a:t>
            </a:r>
            <a:r>
              <a:rPr lang="ru-RU" b="1" dirty="0" smtClean="0">
                <a:solidFill>
                  <a:srgbClr val="0000FF"/>
                </a:solidFill>
                <a:latin typeface="Times New Roman" pitchFamily="18" charset="0"/>
                <a:cs typeface="Times New Roman" pitchFamily="18" charset="0"/>
              </a:rPr>
              <a:t>ребёнок наклеивает элементы рисунка с помощь </a:t>
            </a:r>
            <a:r>
              <a:rPr lang="ru-RU" b="1" dirty="0" err="1" smtClean="0">
                <a:solidFill>
                  <a:srgbClr val="0000FF"/>
                </a:solidFill>
                <a:latin typeface="Times New Roman" pitchFamily="18" charset="0"/>
                <a:cs typeface="Times New Roman" pitchFamily="18" charset="0"/>
              </a:rPr>
              <a:t>изоленты</a:t>
            </a:r>
            <a:r>
              <a:rPr lang="ru-RU" b="1" dirty="0" smtClean="0">
                <a:solidFill>
                  <a:srgbClr val="0000FF"/>
                </a:solidFill>
                <a:latin typeface="Times New Roman" pitchFamily="18" charset="0"/>
                <a:cs typeface="Times New Roman" pitchFamily="18" charset="0"/>
              </a:rPr>
              <a:t>. Закрашивает лист бумаги. После полного высыхания, аккуратно убирается </a:t>
            </a:r>
            <a:r>
              <a:rPr lang="ru-RU" b="1" dirty="0" err="1" smtClean="0">
                <a:solidFill>
                  <a:srgbClr val="0000FF"/>
                </a:solidFill>
                <a:latin typeface="Times New Roman" pitchFamily="18" charset="0"/>
                <a:cs typeface="Times New Roman" pitchFamily="18" charset="0"/>
              </a:rPr>
              <a:t>изолета</a:t>
            </a:r>
            <a:r>
              <a:rPr lang="ru-RU" b="1" dirty="0" smtClean="0">
                <a:solidFill>
                  <a:srgbClr val="0000FF"/>
                </a:solidFill>
                <a:latin typeface="Times New Roman" pitchFamily="18" charset="0"/>
                <a:cs typeface="Times New Roman" pitchFamily="18" charset="0"/>
              </a:rPr>
              <a:t>.</a:t>
            </a:r>
            <a:endParaRPr lang="ru-RU" dirty="0" smtClean="0">
              <a:solidFill>
                <a:srgbClr val="0000FF"/>
              </a:solidFill>
              <a:latin typeface="Times New Roman" pitchFamily="18" charset="0"/>
              <a:cs typeface="Times New Roman" pitchFamily="18" charset="0"/>
            </a:endParaRPr>
          </a:p>
          <a:p>
            <a:endParaRPr lang="ru-RU"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6" presetClass="emph" presetSubtype="0" fill="hold" nodeType="afterEffect">
                                  <p:stCondLst>
                                    <p:cond delay="0"/>
                                  </p:stCondLst>
                                  <p:childTnLst>
                                    <p:animScale>
                                      <p:cBhvr>
                                        <p:cTn id="11" dur="2000" fill="hold"/>
                                        <p:tgtEl>
                                          <p:spTgt spid="18434"/>
                                        </p:tgtEl>
                                      </p:cBhvr>
                                      <p:by x="120000" y="120000"/>
                                    </p:animScale>
                                  </p:childTnLst>
                                </p:cTn>
                              </p:par>
                            </p:childTnLst>
                          </p:cTn>
                        </p:par>
                        <p:par>
                          <p:cTn id="12" fill="hold">
                            <p:stCondLst>
                              <p:cond delay="4000"/>
                            </p:stCondLst>
                            <p:childTnLst>
                              <p:par>
                                <p:cTn id="13" presetID="42" presetClass="entr" presetSubtype="0" fill="hold" grpId="0" nodeType="after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1000"/>
                                        <p:tgtEl>
                                          <p:spTgt spid="7">
                                            <p:txEl>
                                              <p:pRg st="0" end="0"/>
                                            </p:txEl>
                                          </p:spTgt>
                                        </p:tgtEl>
                                      </p:cBhvr>
                                    </p:animEffect>
                                    <p:anim calcmode="lin" valueType="num">
                                      <p:cBhvr>
                                        <p:cTn id="16"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0"/>
                            </p:stCondLst>
                            <p:childTnLst>
                              <p:par>
                                <p:cTn id="19" presetID="42" presetClass="entr" presetSubtype="0" fill="hold" grpId="0" nodeType="after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1000"/>
                                        <p:tgtEl>
                                          <p:spTgt spid="7">
                                            <p:txEl>
                                              <p:pRg st="1" end="1"/>
                                            </p:txEl>
                                          </p:spTgt>
                                        </p:tgtEl>
                                      </p:cBhvr>
                                    </p:animEffect>
                                    <p:anim calcmode="lin" valueType="num">
                                      <p:cBhvr>
                                        <p:cTn id="22"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par>
                          <p:cTn id="24" fill="hold">
                            <p:stCondLst>
                              <p:cond delay="6000"/>
                            </p:stCondLst>
                            <p:childTnLst>
                              <p:par>
                                <p:cTn id="25" presetID="42" presetClass="entr" presetSubtype="0" fill="hold" grpId="0" nodeType="after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Effect transition="in" filter="fade">
                                      <p:cBhvr>
                                        <p:cTn id="27" dur="1000"/>
                                        <p:tgtEl>
                                          <p:spTgt spid="7">
                                            <p:txEl>
                                              <p:pRg st="2" end="2"/>
                                            </p:txEl>
                                          </p:spTgt>
                                        </p:tgtEl>
                                      </p:cBhvr>
                                    </p:animEffect>
                                    <p:anim calcmode="lin" valueType="num">
                                      <p:cBhvr>
                                        <p:cTn id="2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30" fill="hold">
                            <p:stCondLst>
                              <p:cond delay="7000"/>
                            </p:stCondLst>
                            <p:childTnLst>
                              <p:par>
                                <p:cTn id="31" presetID="42" presetClass="entr" presetSubtype="0" fill="hold" grpId="0" nodeType="after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animEffect transition="in" filter="fade">
                                      <p:cBhvr>
                                        <p:cTn id="33" dur="1000"/>
                                        <p:tgtEl>
                                          <p:spTgt spid="7">
                                            <p:txEl>
                                              <p:pRg st="3" end="3"/>
                                            </p:txEl>
                                          </p:spTgt>
                                        </p:tgtEl>
                                      </p:cBhvr>
                                    </p:animEffect>
                                    <p:anim calcmode="lin" valueType="num">
                                      <p:cBhvr>
                                        <p:cTn id="34"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8630" y="142852"/>
            <a:ext cx="8215370" cy="646331"/>
          </a:xfrm>
          <a:prstGeom prst="rect">
            <a:avLst/>
          </a:prstGeom>
        </p:spPr>
        <p:txBody>
          <a:bodyPr wrap="square">
            <a:spAutoFit/>
          </a:bodyPr>
          <a:lstStyle/>
          <a:p>
            <a:pPr algn="ctr"/>
            <a:r>
              <a:rPr lang="ru-RU" sz="3600" b="1" dirty="0" err="1" smtClean="0">
                <a:solidFill>
                  <a:srgbClr val="FF0000"/>
                </a:solidFill>
                <a:latin typeface="Times New Roman" pitchFamily="18" charset="0"/>
                <a:cs typeface="Times New Roman" pitchFamily="18" charset="0"/>
              </a:rPr>
              <a:t>Тычкование</a:t>
            </a:r>
            <a:endParaRPr lang="ru-RU" sz="3600" dirty="0"/>
          </a:p>
        </p:txBody>
      </p:sp>
      <p:sp>
        <p:nvSpPr>
          <p:cNvPr id="4" name="Прямоугольник 3"/>
          <p:cNvSpPr/>
          <p:nvPr/>
        </p:nvSpPr>
        <p:spPr>
          <a:xfrm>
            <a:off x="285720" y="714356"/>
            <a:ext cx="8858280" cy="3139321"/>
          </a:xfrm>
          <a:prstGeom prst="rect">
            <a:avLst/>
          </a:prstGeom>
        </p:spPr>
        <p:txBody>
          <a:bodyPr wrap="square">
            <a:spAutoFit/>
          </a:bodyPr>
          <a:lstStyle/>
          <a:p>
            <a:pPr>
              <a:buFont typeface="Wingdings" pitchFamily="2" charset="2"/>
              <a:buChar char="v"/>
            </a:pPr>
            <a:r>
              <a:rPr lang="ru-RU" b="1" u="sng" dirty="0" smtClean="0">
                <a:solidFill>
                  <a:srgbClr val="0000FF"/>
                </a:solidFill>
                <a:latin typeface="Times New Roman" pitchFamily="18" charset="0"/>
                <a:cs typeface="Times New Roman" pitchFamily="18" charset="0"/>
              </a:rPr>
              <a:t>Возраст:</a:t>
            </a:r>
            <a:r>
              <a:rPr lang="ru-RU" b="1" dirty="0" smtClean="0">
                <a:solidFill>
                  <a:srgbClr val="0000FF"/>
                </a:solidFill>
                <a:latin typeface="Times New Roman" pitchFamily="18" charset="0"/>
                <a:cs typeface="Times New Roman" pitchFamily="18" charset="0"/>
              </a:rPr>
              <a:t> от 5 лет</a:t>
            </a:r>
            <a:endParaRPr lang="ru-RU" dirty="0" smtClean="0">
              <a:solidFill>
                <a:srgbClr val="0000FF"/>
              </a:solidFill>
              <a:latin typeface="Times New Roman" pitchFamily="18" charset="0"/>
              <a:cs typeface="Times New Roman" pitchFamily="18" charset="0"/>
            </a:endParaRPr>
          </a:p>
          <a:p>
            <a:pPr>
              <a:buFont typeface="Wingdings" pitchFamily="2" charset="2"/>
              <a:buChar char="v"/>
            </a:pPr>
            <a:r>
              <a:rPr lang="ru-RU" b="1" u="sng" dirty="0" smtClean="0">
                <a:solidFill>
                  <a:srgbClr val="0000FF"/>
                </a:solidFill>
                <a:latin typeface="Times New Roman" pitchFamily="18" charset="0"/>
                <a:cs typeface="Times New Roman" pitchFamily="18" charset="0"/>
              </a:rPr>
              <a:t>Средства выразительности: </a:t>
            </a:r>
            <a:r>
              <a:rPr lang="ru-RU" b="1" dirty="0" smtClean="0">
                <a:solidFill>
                  <a:srgbClr val="0000FF"/>
                </a:solidFill>
                <a:latin typeface="Times New Roman" pitchFamily="18" charset="0"/>
                <a:cs typeface="Times New Roman" pitchFamily="18" charset="0"/>
              </a:rPr>
              <a:t>фактура, объем</a:t>
            </a:r>
          </a:p>
          <a:p>
            <a:pPr>
              <a:buFont typeface="Wingdings" pitchFamily="2" charset="2"/>
              <a:buChar char="v"/>
            </a:pPr>
            <a:r>
              <a:rPr lang="ru-RU" b="1" u="sng" dirty="0" smtClean="0">
                <a:solidFill>
                  <a:srgbClr val="0000FF"/>
                </a:solidFill>
                <a:latin typeface="Times New Roman" pitchFamily="18" charset="0"/>
                <a:cs typeface="Times New Roman" pitchFamily="18" charset="0"/>
              </a:rPr>
              <a:t>Материалы</a:t>
            </a:r>
            <a:r>
              <a:rPr lang="ru-RU" b="1" dirty="0" smtClean="0">
                <a:solidFill>
                  <a:srgbClr val="0000FF"/>
                </a:solidFill>
                <a:latin typeface="Times New Roman" pitchFamily="18" charset="0"/>
                <a:cs typeface="Times New Roman" pitchFamily="18" charset="0"/>
              </a:rPr>
              <a:t>: квадраты из цветной двухсторонней бумаги размером(2/2), карандаш, клей ПВА, цветной картон для основы.</a:t>
            </a:r>
          </a:p>
          <a:p>
            <a:pPr>
              <a:buFont typeface="Wingdings" pitchFamily="2" charset="2"/>
              <a:buChar char="v"/>
            </a:pPr>
            <a:r>
              <a:rPr lang="ru-RU" b="1" u="sng" dirty="0" smtClean="0">
                <a:solidFill>
                  <a:srgbClr val="0000FF"/>
                </a:solidFill>
                <a:latin typeface="Times New Roman" pitchFamily="18" charset="0"/>
                <a:cs typeface="Times New Roman" pitchFamily="18" charset="0"/>
              </a:rPr>
              <a:t>Способ получения изображения: </a:t>
            </a:r>
            <a:r>
              <a:rPr lang="ru-RU" b="1" dirty="0" smtClean="0">
                <a:solidFill>
                  <a:srgbClr val="0000FF"/>
                </a:solidFill>
                <a:latin typeface="Times New Roman" pitchFamily="18" charset="0"/>
                <a:cs typeface="Times New Roman" pitchFamily="18" charset="0"/>
              </a:rPr>
              <a:t>ребенок ставит тупой конец карандаша в середину квадрата из бумаги и заворачивает вращательным движением края квадрата на карандаш. Придерживая пальцем край квадрата, чтобы не соскользнул с карандаша, опустить в клей. Затем прикладываем квадратик на основу, прижимая его карандашом. Только после этого вытаскиваем карандаш, а свернутый квадратик остается на бумаге. Процедура повторяется многократно, пока не заполнится желаемый объем листа.</a:t>
            </a:r>
            <a:endParaRPr lang="ru-RU" b="1" u="sng" dirty="0" smtClean="0">
              <a:solidFill>
                <a:srgbClr val="0000FF"/>
              </a:solidFill>
              <a:latin typeface="Times New Roman" pitchFamily="18" charset="0"/>
              <a:cs typeface="Times New Roman" pitchFamily="18" charset="0"/>
            </a:endParaRPr>
          </a:p>
        </p:txBody>
      </p:sp>
      <p:pic>
        <p:nvPicPr>
          <p:cNvPr id="1026" name="Picture 2" descr="C:\Users\Детский сад №4\Desktop\Тычк2.jpg"/>
          <p:cNvPicPr>
            <a:picLocks noChangeAspect="1" noChangeArrowheads="1"/>
          </p:cNvPicPr>
          <p:nvPr/>
        </p:nvPicPr>
        <p:blipFill>
          <a:blip r:embed="rId2"/>
          <a:srcRect/>
          <a:stretch>
            <a:fillRect/>
          </a:stretch>
        </p:blipFill>
        <p:spPr bwMode="auto">
          <a:xfrm>
            <a:off x="357158" y="3786190"/>
            <a:ext cx="6572296" cy="285752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4800" b="1" dirty="0" err="1" smtClean="0">
                <a:solidFill>
                  <a:srgbClr val="FF0000"/>
                </a:solidFill>
                <a:latin typeface="Times New Roman" pitchFamily="18" charset="0"/>
                <a:cs typeface="Times New Roman" pitchFamily="18" charset="0"/>
              </a:rPr>
              <a:t>Пластилинография</a:t>
            </a:r>
            <a:endParaRPr lang="ru-RU" sz="4800" b="1" dirty="0">
              <a:solidFill>
                <a:srgbClr val="FF0000"/>
              </a:solidFill>
              <a:latin typeface="Times New Roman" pitchFamily="18" charset="0"/>
              <a:cs typeface="Times New Roman" pitchFamily="18" charset="0"/>
            </a:endParaRPr>
          </a:p>
        </p:txBody>
      </p:sp>
      <p:sp>
        <p:nvSpPr>
          <p:cNvPr id="4" name="Содержимое 3"/>
          <p:cNvSpPr>
            <a:spLocks noGrp="1"/>
          </p:cNvSpPr>
          <p:nvPr>
            <p:ph sz="half" idx="2"/>
          </p:nvPr>
        </p:nvSpPr>
        <p:spPr>
          <a:xfrm>
            <a:off x="4355976" y="1600200"/>
            <a:ext cx="4330824" cy="4709120"/>
          </a:xfrm>
        </p:spPr>
        <p:txBody>
          <a:bodyPr>
            <a:normAutofit fontScale="25000" lnSpcReduction="20000"/>
          </a:bodyPr>
          <a:lstStyle/>
          <a:p>
            <a:pPr>
              <a:buFont typeface="Wingdings" pitchFamily="2" charset="2"/>
              <a:buChar char="v"/>
            </a:pPr>
            <a:r>
              <a:rPr lang="ru-RU" sz="6400" b="1" u="sng" dirty="0" smtClean="0">
                <a:solidFill>
                  <a:srgbClr val="0000FF"/>
                </a:solidFill>
                <a:latin typeface="Times New Roman" pitchFamily="18" charset="0"/>
                <a:cs typeface="Times New Roman" pitchFamily="18" charset="0"/>
              </a:rPr>
              <a:t>Возраст:</a:t>
            </a:r>
            <a:r>
              <a:rPr lang="ru-RU" sz="6400" b="1" i="1" dirty="0" smtClean="0">
                <a:solidFill>
                  <a:srgbClr val="0000FF"/>
                </a:solidFill>
                <a:latin typeface="Times New Roman" pitchFamily="18" charset="0"/>
                <a:cs typeface="Times New Roman" pitchFamily="18" charset="0"/>
              </a:rPr>
              <a:t> </a:t>
            </a:r>
            <a:r>
              <a:rPr lang="ru-RU" sz="6400" b="1" dirty="0" smtClean="0">
                <a:solidFill>
                  <a:srgbClr val="0000FF"/>
                </a:solidFill>
                <a:latin typeface="Times New Roman" pitchFamily="18" charset="0"/>
                <a:cs typeface="Times New Roman" pitchFamily="18" charset="0"/>
              </a:rPr>
              <a:t>любой.</a:t>
            </a:r>
          </a:p>
          <a:p>
            <a:pPr>
              <a:buFont typeface="Wingdings" pitchFamily="2" charset="2"/>
              <a:buChar char="v"/>
            </a:pPr>
            <a:r>
              <a:rPr lang="ru-RU" sz="6400" b="1" u="sng" dirty="0" smtClean="0">
                <a:solidFill>
                  <a:srgbClr val="0000FF"/>
                </a:solidFill>
                <a:latin typeface="Times New Roman" pitchFamily="18" charset="0"/>
                <a:cs typeface="Times New Roman" pitchFamily="18" charset="0"/>
              </a:rPr>
              <a:t>Средства выразительности: </a:t>
            </a:r>
            <a:r>
              <a:rPr lang="ru-RU" sz="6400" b="1" dirty="0" smtClean="0">
                <a:solidFill>
                  <a:srgbClr val="0000FF"/>
                </a:solidFill>
                <a:latin typeface="Times New Roman" pitchFamily="18" charset="0"/>
                <a:cs typeface="Times New Roman" pitchFamily="18" charset="0"/>
              </a:rPr>
              <a:t>объем, цвет, фактура.</a:t>
            </a:r>
          </a:p>
          <a:p>
            <a:pPr>
              <a:buFont typeface="Wingdings" pitchFamily="2" charset="2"/>
              <a:buChar char="v"/>
            </a:pPr>
            <a:r>
              <a:rPr lang="ru-RU" sz="6400" b="1" u="sng" dirty="0" smtClean="0">
                <a:solidFill>
                  <a:srgbClr val="0000FF"/>
                </a:solidFill>
                <a:latin typeface="Times New Roman" pitchFamily="18" charset="0"/>
                <a:cs typeface="Times New Roman" pitchFamily="18" charset="0"/>
              </a:rPr>
              <a:t>Материалы: </a:t>
            </a:r>
            <a:r>
              <a:rPr lang="ru-RU" sz="6400" b="1" dirty="0" smtClean="0">
                <a:solidFill>
                  <a:srgbClr val="0000FF"/>
                </a:solidFill>
                <a:latin typeface="Times New Roman" pitchFamily="18" charset="0"/>
                <a:cs typeface="Times New Roman" pitchFamily="18" charset="0"/>
              </a:rPr>
              <a:t>картон с контурным рисунком, стекло; набор пластилина; салфетка для рук; стеки; бросовый и природный материалы. </a:t>
            </a:r>
          </a:p>
          <a:p>
            <a:pPr>
              <a:buFont typeface="Wingdings" pitchFamily="2" charset="2"/>
              <a:buChar char="v"/>
            </a:pPr>
            <a:r>
              <a:rPr lang="ru-RU" sz="6400" b="1" u="sng" dirty="0" smtClean="0">
                <a:solidFill>
                  <a:srgbClr val="0000FF"/>
                </a:solidFill>
                <a:latin typeface="Times New Roman" pitchFamily="18" charset="0"/>
                <a:cs typeface="Times New Roman" pitchFamily="18" charset="0"/>
              </a:rPr>
              <a:t>Способ получения изображения:</a:t>
            </a:r>
          </a:p>
          <a:p>
            <a:pPr>
              <a:lnSpc>
                <a:spcPct val="120000"/>
              </a:lnSpc>
              <a:buNone/>
            </a:pPr>
            <a:r>
              <a:rPr lang="ru-RU" sz="6400" b="1" dirty="0" smtClean="0">
                <a:solidFill>
                  <a:srgbClr val="0000FF"/>
                </a:solidFill>
                <a:latin typeface="Times New Roman" pitchFamily="18" charset="0"/>
                <a:cs typeface="Times New Roman" pitchFamily="18" charset="0"/>
              </a:rPr>
              <a:t>1.    Нанесение пластилина на картон. Можно сделать поверхность немного шероховатой. Для этого используются различные способы нанесения на поверхность пластилинового изображения рельефных точек, штрихов, полосок, извилин или каких-нибудь фигурных линий.</a:t>
            </a:r>
            <a:br>
              <a:rPr lang="ru-RU" sz="6400" b="1" dirty="0" smtClean="0">
                <a:solidFill>
                  <a:srgbClr val="0000FF"/>
                </a:solidFill>
                <a:latin typeface="Times New Roman" pitchFamily="18" charset="0"/>
                <a:cs typeface="Times New Roman" pitchFamily="18" charset="0"/>
              </a:rPr>
            </a:br>
            <a:r>
              <a:rPr lang="ru-RU" sz="6400" b="1" dirty="0" smtClean="0">
                <a:solidFill>
                  <a:srgbClr val="0000FF"/>
                </a:solidFill>
                <a:latin typeface="Times New Roman" pitchFamily="18" charset="0"/>
                <a:cs typeface="Times New Roman" pitchFamily="18" charset="0"/>
              </a:rPr>
              <a:t>Работать можно не только пальцами рук, но и стеками.</a:t>
            </a:r>
            <a:endParaRPr lang="ru-RU" sz="6400" dirty="0" smtClean="0">
              <a:solidFill>
                <a:srgbClr val="0000FF"/>
              </a:solidFill>
              <a:latin typeface="Times New Roman" pitchFamily="18" charset="0"/>
              <a:cs typeface="Times New Roman" pitchFamily="18" charset="0"/>
            </a:endParaRPr>
          </a:p>
          <a:p>
            <a:endParaRPr lang="ru-RU" dirty="0"/>
          </a:p>
        </p:txBody>
      </p:sp>
      <p:pic>
        <p:nvPicPr>
          <p:cNvPr id="11266" name="Picture 2" descr="C:\Users\User\Downloads\изо\Новая папка (4)\img1.jpg"/>
          <p:cNvPicPr>
            <a:picLocks noGrp="1" noChangeAspect="1" noChangeArrowheads="1"/>
          </p:cNvPicPr>
          <p:nvPr>
            <p:ph sz="half" idx="1"/>
          </p:nvPr>
        </p:nvPicPr>
        <p:blipFill>
          <a:blip r:embed="rId2" cstate="screen"/>
          <a:srcRect/>
          <a:stretch>
            <a:fillRect/>
          </a:stretch>
        </p:blipFill>
        <p:spPr bwMode="auto">
          <a:xfrm>
            <a:off x="611560" y="1988840"/>
            <a:ext cx="3314832" cy="428523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6" presetClass="emph" presetSubtype="0" fill="hold" nodeType="afterEffect">
                                  <p:stCondLst>
                                    <p:cond delay="0"/>
                                  </p:stCondLst>
                                  <p:childTnLst>
                                    <p:animScale>
                                      <p:cBhvr>
                                        <p:cTn id="11" dur="2000" fill="hold"/>
                                        <p:tgtEl>
                                          <p:spTgt spid="11266"/>
                                        </p:tgtEl>
                                      </p:cBhvr>
                                      <p:by x="120000" y="120000"/>
                                    </p:animScale>
                                  </p:childTnLst>
                                </p:cTn>
                              </p:par>
                            </p:childTnLst>
                          </p:cTn>
                        </p:par>
                        <p:par>
                          <p:cTn id="12" fill="hold">
                            <p:stCondLst>
                              <p:cond delay="4000"/>
                            </p:stCondLst>
                            <p:childTnLst>
                              <p:par>
                                <p:cTn id="13" presetID="42" presetClass="entr" presetSubtype="0"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1000"/>
                                        <p:tgtEl>
                                          <p:spTgt spid="4">
                                            <p:txEl>
                                              <p:pRg st="0" end="0"/>
                                            </p:txEl>
                                          </p:spTgt>
                                        </p:tgtEl>
                                      </p:cBhvr>
                                    </p:animEffect>
                                    <p:anim calcmode="lin" valueType="num">
                                      <p:cBhvr>
                                        <p:cTn id="16"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8" fill="hold">
                            <p:stCondLst>
                              <p:cond delay="5000"/>
                            </p:stCondLst>
                            <p:childTnLst>
                              <p:par>
                                <p:cTn id="19" presetID="42" presetClass="entr" presetSubtype="0" fill="hold" grpId="0" nodeType="after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24" fill="hold">
                            <p:stCondLst>
                              <p:cond delay="6000"/>
                            </p:stCondLst>
                            <p:childTnLst>
                              <p:par>
                                <p:cTn id="25" presetID="42" presetClass="entr" presetSubtype="0" fill="hold" grpId="0" nodeType="after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1000"/>
                                        <p:tgtEl>
                                          <p:spTgt spid="4">
                                            <p:txEl>
                                              <p:pRg st="2" end="2"/>
                                            </p:txEl>
                                          </p:spTgt>
                                        </p:tgtEl>
                                      </p:cBhvr>
                                    </p:animEffect>
                                    <p:anim calcmode="lin" valueType="num">
                                      <p:cBhvr>
                                        <p:cTn id="2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par>
                          <p:cTn id="30" fill="hold">
                            <p:stCondLst>
                              <p:cond delay="7000"/>
                            </p:stCondLst>
                            <p:childTnLst>
                              <p:par>
                                <p:cTn id="31" presetID="42" presetClass="entr" presetSubtype="0" fill="hold" grpId="0" nodeType="after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1000"/>
                                        <p:tgtEl>
                                          <p:spTgt spid="4">
                                            <p:txEl>
                                              <p:pRg st="3" end="3"/>
                                            </p:txEl>
                                          </p:spTgt>
                                        </p:tgtEl>
                                      </p:cBhvr>
                                    </p:animEffect>
                                    <p:anim calcmode="lin" valueType="num">
                                      <p:cBhvr>
                                        <p:cTn id="34"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par>
                          <p:cTn id="36" fill="hold">
                            <p:stCondLst>
                              <p:cond delay="8000"/>
                            </p:stCondLst>
                            <p:childTnLst>
                              <p:par>
                                <p:cTn id="37" presetID="42" presetClass="entr" presetSubtype="0" fill="hold" grpId="0" nodeType="after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animEffect transition="in" filter="fade">
                                      <p:cBhvr>
                                        <p:cTn id="39" dur="1000"/>
                                        <p:tgtEl>
                                          <p:spTgt spid="4">
                                            <p:txEl>
                                              <p:pRg st="4" end="4"/>
                                            </p:txEl>
                                          </p:spTgt>
                                        </p:tgtEl>
                                      </p:cBhvr>
                                    </p:animEffect>
                                    <p:anim calcmode="lin" valueType="num">
                                      <p:cBhvr>
                                        <p:cTn id="40"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0"/>
            <a:ext cx="8733656" cy="2088232"/>
          </a:xfrm>
        </p:spPr>
        <p:txBody>
          <a:bodyPr>
            <a:normAutofit/>
          </a:bodyPr>
          <a:lstStyle/>
          <a:p>
            <a:pPr algn="l"/>
            <a:r>
              <a:rPr lang="ru-RU" sz="2800" b="1" dirty="0" smtClean="0">
                <a:solidFill>
                  <a:srgbClr val="0000FF"/>
                </a:solidFill>
                <a:latin typeface="Times New Roman" pitchFamily="18" charset="0"/>
                <a:cs typeface="Times New Roman" pitchFamily="18" charset="0"/>
              </a:rPr>
              <a:t>2.      На картон наносится тонкий слой пластилина, выравнивается стеком, а рисунок процарапывается стеком или палочкой.</a:t>
            </a:r>
            <a:endParaRPr lang="ru-RU" sz="2800" dirty="0">
              <a:solidFill>
                <a:srgbClr val="0000FF"/>
              </a:solidFill>
              <a:latin typeface="Times New Roman" pitchFamily="18" charset="0"/>
              <a:cs typeface="Times New Roman" pitchFamily="18" charset="0"/>
            </a:endParaRPr>
          </a:p>
        </p:txBody>
      </p:sp>
      <p:pic>
        <p:nvPicPr>
          <p:cNvPr id="12291" name="Picture 3" descr="C:\Users\User\Downloads\изо\Новая папка (4)\Photo-0010.jpg"/>
          <p:cNvPicPr>
            <a:picLocks noGrp="1" noChangeAspect="1" noChangeArrowheads="1"/>
          </p:cNvPicPr>
          <p:nvPr>
            <p:ph idx="1"/>
          </p:nvPr>
        </p:nvPicPr>
        <p:blipFill>
          <a:blip r:embed="rId2" cstate="screen"/>
          <a:srcRect/>
          <a:stretch>
            <a:fillRect/>
          </a:stretch>
        </p:blipFill>
        <p:spPr bwMode="auto">
          <a:xfrm>
            <a:off x="1115616" y="1988840"/>
            <a:ext cx="5760864" cy="444475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mph" presetSubtype="0" fill="hold" nodeType="afterEffect">
                                  <p:stCondLst>
                                    <p:cond delay="0"/>
                                  </p:stCondLst>
                                  <p:childTnLst>
                                    <p:animScale>
                                      <p:cBhvr>
                                        <p:cTn id="12" dur="2000" fill="hold"/>
                                        <p:tgtEl>
                                          <p:spTgt spid="12291"/>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0"/>
            <a:ext cx="8568952" cy="2996952"/>
          </a:xfrm>
        </p:spPr>
        <p:txBody>
          <a:bodyPr>
            <a:noAutofit/>
          </a:bodyPr>
          <a:lstStyle/>
          <a:p>
            <a:pPr algn="l"/>
            <a:r>
              <a:rPr lang="ru-RU" sz="2000" b="1" dirty="0" smtClean="0">
                <a:solidFill>
                  <a:srgbClr val="0000FF"/>
                </a:solidFill>
                <a:latin typeface="Times New Roman" pitchFamily="18" charset="0"/>
                <a:cs typeface="Times New Roman" pitchFamily="18" charset="0"/>
              </a:rPr>
              <a:t>3.      Рисовать пластилином “горошками”, «капельками» и “жгутиками”. Из пластилина катаются горошинки или капельки и выкладываются узором на грунтованную или чистую поверхность картона, заполняя весь рисунок. Техника “жгутиками” несколько сложнее в том, что надо скатать жгутики одинаковой толщины и выкладывать их на рисунок. Можно жгутики соединить вдвое и скрутить, тогда получится красивая косичка, основа контура рисунка.</a:t>
            </a:r>
            <a:endParaRPr lang="ru-RU" sz="2000" dirty="0">
              <a:solidFill>
                <a:srgbClr val="0000FF"/>
              </a:solidFill>
              <a:latin typeface="Times New Roman" pitchFamily="18" charset="0"/>
              <a:cs typeface="Times New Roman" pitchFamily="18" charset="0"/>
            </a:endParaRPr>
          </a:p>
        </p:txBody>
      </p:sp>
      <p:pic>
        <p:nvPicPr>
          <p:cNvPr id="13314" name="Picture 2" descr="C:\Users\User\Downloads\изо\Новая папка (4)\s1050020.jpg"/>
          <p:cNvPicPr>
            <a:picLocks noGrp="1" noChangeAspect="1" noChangeArrowheads="1"/>
          </p:cNvPicPr>
          <p:nvPr>
            <p:ph idx="1"/>
          </p:nvPr>
        </p:nvPicPr>
        <p:blipFill>
          <a:blip r:embed="rId2" cstate="screen"/>
          <a:srcRect/>
          <a:stretch>
            <a:fillRect/>
          </a:stretch>
        </p:blipFill>
        <p:spPr bwMode="auto">
          <a:xfrm>
            <a:off x="611560" y="2780928"/>
            <a:ext cx="6264696" cy="378329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mph" presetSubtype="0" fill="hold" nodeType="afterEffect">
                                  <p:stCondLst>
                                    <p:cond delay="0"/>
                                  </p:stCondLst>
                                  <p:childTnLst>
                                    <p:animScale>
                                      <p:cBhvr>
                                        <p:cTn id="12" dur="5000" fill="hold"/>
                                        <p:tgtEl>
                                          <p:spTgt spid="13314"/>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sz="half" idx="2"/>
          </p:nvPr>
        </p:nvSpPr>
        <p:spPr>
          <a:xfrm>
            <a:off x="4716016" y="836712"/>
            <a:ext cx="4038600" cy="5361459"/>
          </a:xfrm>
        </p:spPr>
        <p:txBody>
          <a:bodyPr>
            <a:normAutofit fontScale="85000" lnSpcReduction="20000"/>
          </a:bodyPr>
          <a:lstStyle/>
          <a:p>
            <a:pPr>
              <a:lnSpc>
                <a:spcPct val="120000"/>
              </a:lnSpc>
            </a:pPr>
            <a:r>
              <a:rPr lang="ru-RU" b="1" dirty="0" smtClean="0">
                <a:solidFill>
                  <a:srgbClr val="0000FF"/>
                </a:solidFill>
                <a:latin typeface="Times New Roman" pitchFamily="18" charset="0"/>
                <a:cs typeface="Times New Roman" pitchFamily="18" charset="0"/>
              </a:rPr>
              <a:t>4.    На картон наносится рисунок, скатываются жгутики, размазываются пальцем к середине, затем заполняется центр элемента рисунка. Можно применять смешенный пластилин для большей цветовой гаммы. Работу можно сделать рельефной, накладывая на листики жилки из пластилина или мазками</a:t>
            </a:r>
            <a:endParaRPr lang="ru-RU" b="1" dirty="0">
              <a:solidFill>
                <a:srgbClr val="0000FF"/>
              </a:solidFill>
              <a:latin typeface="Times New Roman" pitchFamily="18" charset="0"/>
              <a:cs typeface="Times New Roman" pitchFamily="18" charset="0"/>
            </a:endParaRPr>
          </a:p>
        </p:txBody>
      </p:sp>
      <p:pic>
        <p:nvPicPr>
          <p:cNvPr id="14338" name="Picture 2" descr="C:\Users\User\Downloads\изо\Новая папка (4)\p21_img1441.jpg"/>
          <p:cNvPicPr>
            <a:picLocks noGrp="1" noChangeAspect="1" noChangeArrowheads="1"/>
          </p:cNvPicPr>
          <p:nvPr>
            <p:ph sz="half" idx="1"/>
          </p:nvPr>
        </p:nvPicPr>
        <p:blipFill>
          <a:blip r:embed="rId2" cstate="screen"/>
          <a:srcRect/>
          <a:stretch>
            <a:fillRect/>
          </a:stretch>
        </p:blipFill>
        <p:spPr bwMode="auto">
          <a:xfrm>
            <a:off x="457200" y="1813934"/>
            <a:ext cx="4038600" cy="409849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6" presetClass="emph" presetSubtype="0" fill="hold" nodeType="afterEffect">
                                  <p:stCondLst>
                                    <p:cond delay="0"/>
                                  </p:stCondLst>
                                  <p:childTnLst>
                                    <p:animScale>
                                      <p:cBhvr>
                                        <p:cTn id="12" dur="2000" fill="hold"/>
                                        <p:tgtEl>
                                          <p:spTgt spid="14338"/>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84976" cy="1512168"/>
          </a:xfrm>
        </p:spPr>
        <p:txBody>
          <a:bodyPr>
            <a:noAutofit/>
          </a:bodyPr>
          <a:lstStyle/>
          <a:p>
            <a:r>
              <a:rPr lang="ru-RU" sz="3800" b="1" dirty="0" smtClean="0">
                <a:solidFill>
                  <a:srgbClr val="FF0000"/>
                </a:solidFill>
                <a:latin typeface="Times New Roman" pitchFamily="18" charset="0"/>
                <a:cs typeface="Times New Roman" pitchFamily="18" charset="0"/>
              </a:rPr>
              <a:t>Различные техники прекрасно </a:t>
            </a:r>
            <a:br>
              <a:rPr lang="ru-RU" sz="3800" b="1" dirty="0" smtClean="0">
                <a:solidFill>
                  <a:srgbClr val="FF0000"/>
                </a:solidFill>
                <a:latin typeface="Times New Roman" pitchFamily="18" charset="0"/>
                <a:cs typeface="Times New Roman" pitchFamily="18" charset="0"/>
              </a:rPr>
            </a:br>
            <a:r>
              <a:rPr lang="ru-RU" sz="3800" b="1" dirty="0" smtClean="0">
                <a:solidFill>
                  <a:srgbClr val="FF0000"/>
                </a:solidFill>
                <a:latin typeface="Times New Roman" pitchFamily="18" charset="0"/>
                <a:cs typeface="Times New Roman" pitchFamily="18" charset="0"/>
              </a:rPr>
              <a:t>сочетаются между собой</a:t>
            </a:r>
            <a:endParaRPr lang="ru-RU" sz="3800" b="1" dirty="0">
              <a:solidFill>
                <a:srgbClr val="FF0000"/>
              </a:solidFill>
              <a:latin typeface="Times New Roman" pitchFamily="18" charset="0"/>
              <a:cs typeface="Times New Roman" pitchFamily="18" charset="0"/>
            </a:endParaRPr>
          </a:p>
        </p:txBody>
      </p:sp>
      <p:sp>
        <p:nvSpPr>
          <p:cNvPr id="4" name="Содержимое 3"/>
          <p:cNvSpPr>
            <a:spLocks noGrp="1"/>
          </p:cNvSpPr>
          <p:nvPr>
            <p:ph sz="half" idx="2"/>
          </p:nvPr>
        </p:nvSpPr>
        <p:spPr/>
        <p:txBody>
          <a:bodyPr/>
          <a:lstStyle/>
          <a:p>
            <a:pPr>
              <a:buFont typeface="Wingdings" pitchFamily="2" charset="2"/>
              <a:buChar char="v"/>
            </a:pPr>
            <a:endParaRPr lang="ru-RU" dirty="0" smtClean="0">
              <a:solidFill>
                <a:srgbClr val="0000FF"/>
              </a:solidFill>
              <a:latin typeface="Comic Sans MS" pitchFamily="66" charset="0"/>
            </a:endParaRPr>
          </a:p>
          <a:p>
            <a:pPr>
              <a:buFont typeface="Wingdings" pitchFamily="2" charset="2"/>
              <a:buChar char="v"/>
            </a:pPr>
            <a:endParaRPr lang="ru-RU" dirty="0" smtClean="0">
              <a:solidFill>
                <a:srgbClr val="0000FF"/>
              </a:solidFill>
              <a:latin typeface="Comic Sans MS" pitchFamily="66" charset="0"/>
            </a:endParaRPr>
          </a:p>
          <a:p>
            <a:pPr algn="ctr">
              <a:buFont typeface="Wingdings" pitchFamily="2" charset="2"/>
              <a:buChar char="v"/>
            </a:pPr>
            <a:r>
              <a:rPr lang="ru-RU" b="1" dirty="0" smtClean="0">
                <a:solidFill>
                  <a:srgbClr val="0000FF"/>
                </a:solidFill>
                <a:latin typeface="Times New Roman" pitchFamily="18" charset="0"/>
                <a:cs typeface="Times New Roman" pitchFamily="18" charset="0"/>
              </a:rPr>
              <a:t>Рисование с помощью соли и </a:t>
            </a:r>
            <a:r>
              <a:rPr lang="ru-RU" b="1" dirty="0" err="1" smtClean="0">
                <a:solidFill>
                  <a:srgbClr val="0000FF"/>
                </a:solidFill>
                <a:latin typeface="Times New Roman" pitchFamily="18" charset="0"/>
                <a:cs typeface="Times New Roman" pitchFamily="18" charset="0"/>
              </a:rPr>
              <a:t>целофана</a:t>
            </a:r>
            <a:endParaRPr lang="ru-RU" b="1" dirty="0">
              <a:solidFill>
                <a:srgbClr val="0000FF"/>
              </a:solidFill>
              <a:latin typeface="Times New Roman" pitchFamily="18" charset="0"/>
              <a:cs typeface="Times New Roman" pitchFamily="18" charset="0"/>
            </a:endParaRPr>
          </a:p>
        </p:txBody>
      </p:sp>
      <p:pic>
        <p:nvPicPr>
          <p:cNvPr id="17411" name="Picture 3" descr="G:\ИЗО\доклад\2с.jpg"/>
          <p:cNvPicPr>
            <a:picLocks noGrp="1" noChangeAspect="1" noChangeArrowheads="1"/>
          </p:cNvPicPr>
          <p:nvPr>
            <p:ph sz="half" idx="1"/>
          </p:nvPr>
        </p:nvPicPr>
        <p:blipFill>
          <a:blip r:embed="rId2" cstate="screen"/>
          <a:srcRect/>
          <a:stretch>
            <a:fillRect/>
          </a:stretch>
        </p:blipFill>
        <p:spPr bwMode="auto">
          <a:xfrm>
            <a:off x="611560" y="1772816"/>
            <a:ext cx="3258375" cy="452596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6" presetClass="emph" presetSubtype="0" fill="hold" nodeType="afterEffect">
                                  <p:stCondLst>
                                    <p:cond delay="0"/>
                                  </p:stCondLst>
                                  <p:childTnLst>
                                    <p:animScale>
                                      <p:cBhvr>
                                        <p:cTn id="11" dur="2000" fill="hold"/>
                                        <p:tgtEl>
                                          <p:spTgt spid="17411"/>
                                        </p:tgtEl>
                                      </p:cBhvr>
                                      <p:by x="130000" y="130000"/>
                                    </p:animScale>
                                  </p:childTnLst>
                                </p:cTn>
                              </p:par>
                            </p:childTnLst>
                          </p:cTn>
                        </p:par>
                        <p:par>
                          <p:cTn id="12" fill="hold">
                            <p:stCondLst>
                              <p:cond delay="4000"/>
                            </p:stCondLst>
                            <p:childTnLst>
                              <p:par>
                                <p:cTn id="13" presetID="42" presetClass="entr" presetSubtype="0" fill="hold" grpId="0" nodeType="after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1000"/>
                                        <p:tgtEl>
                                          <p:spTgt spid="4">
                                            <p:txEl>
                                              <p:pRg st="2" end="2"/>
                                            </p:txEl>
                                          </p:spTgt>
                                        </p:tgtEl>
                                      </p:cBhvr>
                                    </p:animEffect>
                                    <p:anim calcmode="lin" valueType="num">
                                      <p:cBhvr>
                                        <p:cTn id="1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7"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042"/>
            <a:ext cx="8229600" cy="5000660"/>
          </a:xfrm>
        </p:spPr>
        <p:txBody>
          <a:bodyPr>
            <a:normAutofit fontScale="90000"/>
          </a:bodyPr>
          <a:lstStyle/>
          <a:p>
            <a:pPr>
              <a:defRPr/>
            </a:pPr>
            <a:r>
              <a:rPr lang="ru-RU" b="1" dirty="0" smtClean="0">
                <a:solidFill>
                  <a:srgbClr val="FF0000"/>
                </a:solidFill>
                <a:latin typeface="Times New Roman" pitchFamily="18" charset="0"/>
                <a:cs typeface="Times New Roman" pitchFamily="18" charset="0"/>
              </a:rPr>
              <a:t>Каждая из этих техник - это маленькая игра. Их использование позволяет детям чувствовать себя раскованнее, смелее, непосредственнее, развивает воображение, дает полную свободу для самовыражения.</a:t>
            </a:r>
            <a:br>
              <a:rPr lang="ru-RU" b="1" dirty="0" smtClean="0">
                <a:solidFill>
                  <a:srgbClr val="FF0000"/>
                </a:solidFill>
                <a:latin typeface="Times New Roman" pitchFamily="18" charset="0"/>
                <a:cs typeface="Times New Roman" pitchFamily="18" charset="0"/>
              </a:rPr>
            </a:br>
            <a:endParaRPr lang="ru-RU" b="1" dirty="0">
              <a:solidFill>
                <a:srgbClr val="FF0000"/>
              </a:solidFill>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FF0000"/>
                </a:solidFill>
                <a:latin typeface="Times New Roman" pitchFamily="18" charset="0"/>
                <a:cs typeface="Times New Roman" pitchFamily="18" charset="0"/>
              </a:rPr>
              <a:t>Рекомендации педагогам</a:t>
            </a:r>
            <a:endParaRPr lang="ru-RU" b="1" dirty="0">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a:xfrm>
            <a:off x="251520" y="1484784"/>
            <a:ext cx="8640960" cy="5112568"/>
          </a:xfrm>
        </p:spPr>
        <p:txBody>
          <a:bodyPr>
            <a:noAutofit/>
          </a:bodyPr>
          <a:lstStyle/>
          <a:p>
            <a:pPr>
              <a:lnSpc>
                <a:spcPct val="120000"/>
              </a:lnSpc>
              <a:buFont typeface="Wingdings" pitchFamily="2" charset="2"/>
              <a:buChar char="v"/>
            </a:pPr>
            <a:r>
              <a:rPr lang="ru-RU" sz="2200" b="1" dirty="0" smtClean="0">
                <a:solidFill>
                  <a:srgbClr val="0000FF"/>
                </a:solidFill>
                <a:latin typeface="Times New Roman" pitchFamily="18" charset="0"/>
                <a:cs typeface="Times New Roman" pitchFamily="18" charset="0"/>
              </a:rPr>
              <a:t>используйте разные формы художественной деятельности: коллективное творчество, самостоятельную и игровую деятельность детей по освоению нетрадиционных техник изображения;</a:t>
            </a:r>
          </a:p>
          <a:p>
            <a:pPr>
              <a:lnSpc>
                <a:spcPct val="120000"/>
              </a:lnSpc>
              <a:buFont typeface="Wingdings" pitchFamily="2" charset="2"/>
              <a:buChar char="v"/>
            </a:pPr>
            <a:r>
              <a:rPr lang="ru-RU" sz="2200" b="1" dirty="0" smtClean="0">
                <a:solidFill>
                  <a:srgbClr val="0000FF"/>
                </a:solidFill>
                <a:latin typeface="Times New Roman" pitchFamily="18" charset="0"/>
                <a:cs typeface="Times New Roman" pitchFamily="18" charset="0"/>
              </a:rPr>
              <a:t>в планировании занятий по изобразительной деятельности соблюдайте систему и преемственность использования нетрадиционных изобразительных техник, учитывая возрастные и индивидуальные способности детей;</a:t>
            </a:r>
          </a:p>
          <a:p>
            <a:pPr>
              <a:lnSpc>
                <a:spcPct val="120000"/>
              </a:lnSpc>
              <a:buFont typeface="Wingdings" pitchFamily="2" charset="2"/>
              <a:buChar char="v"/>
            </a:pPr>
            <a:r>
              <a:rPr lang="ru-RU" sz="2200" b="1" dirty="0" smtClean="0">
                <a:solidFill>
                  <a:srgbClr val="0000FF"/>
                </a:solidFill>
                <a:latin typeface="Times New Roman" pitchFamily="18" charset="0"/>
                <a:cs typeface="Times New Roman" pitchFamily="18" charset="0"/>
              </a:rPr>
              <a:t>повышайте свой профессиональный уровень и мастерство через ознакомление, и овладение новыми нетрадиционными способами и приемами изображения</a:t>
            </a:r>
            <a:r>
              <a:rPr lang="ru-RU" sz="2200" b="1" dirty="0" smtClean="0">
                <a:solidFill>
                  <a:srgbClr val="0000FF"/>
                </a:solidFill>
                <a:latin typeface="Comic Sans MS" pitchFamily="66" charset="0"/>
              </a:rPr>
              <a:t>.</a:t>
            </a:r>
          </a:p>
          <a:p>
            <a:endParaRPr lang="ru-RU" sz="2200"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42" presetClass="entr" presetSubtype="0" fill="hold"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1000"/>
                                        <p:tgtEl>
                                          <p:spTgt spid="3">
                                            <p:txEl>
                                              <p:pRg st="2" end="2"/>
                                            </p:txEl>
                                          </p:spTgt>
                                        </p:tgtEl>
                                      </p:cBhvr>
                                    </p:animEffect>
                                    <p:anim calcmode="lin" valueType="num">
                                      <p:cBhvr>
                                        <p:cTn id="2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785794"/>
            <a:ext cx="8640960" cy="3214710"/>
          </a:xfrm>
        </p:spPr>
        <p:txBody>
          <a:bodyPr>
            <a:noAutofit/>
          </a:bodyPr>
          <a:lstStyle/>
          <a:p>
            <a:pPr>
              <a:defRPr/>
            </a:pPr>
            <a:r>
              <a:rPr lang="ru-RU" sz="2600" b="1" dirty="0" smtClean="0">
                <a:solidFill>
                  <a:srgbClr val="FF0000"/>
                </a:solidFill>
                <a:latin typeface="Times New Roman" pitchFamily="18" charset="0"/>
                <a:cs typeface="Times New Roman" pitchFamily="18" charset="0"/>
              </a:rPr>
              <a:t>      </a:t>
            </a:r>
            <a:r>
              <a:rPr lang="ru-RU" sz="2800" b="1" dirty="0" smtClean="0">
                <a:solidFill>
                  <a:srgbClr val="FF0000"/>
                </a:solidFill>
                <a:latin typeface="Times New Roman" pitchFamily="18" charset="0"/>
                <a:cs typeface="Times New Roman" pitchFamily="18" charset="0"/>
              </a:rPr>
              <a:t>«Дети, конечно, не делаются художниками от того, что в течение дошкольного детства им удалось создать несколько действительно художественных образов. Но в развитии их личности это оставляет глубокий след, так как они приобретают опыт настоящего творчества, который в дальнейшем приложат к любой области труда.»</a:t>
            </a:r>
            <a:br>
              <a:rPr lang="ru-RU" sz="2800" b="1" dirty="0" smtClean="0">
                <a:solidFill>
                  <a:srgbClr val="FF0000"/>
                </a:solidFill>
                <a:latin typeface="Times New Roman" pitchFamily="18" charset="0"/>
                <a:cs typeface="Times New Roman" pitchFamily="18" charset="0"/>
              </a:rPr>
            </a:br>
            <a:r>
              <a:rPr lang="ru-RU" sz="2800" b="1" dirty="0" smtClean="0">
                <a:solidFill>
                  <a:srgbClr val="FF0000"/>
                </a:solidFill>
                <a:latin typeface="Times New Roman" pitchFamily="18" charset="0"/>
                <a:cs typeface="Times New Roman" pitchFamily="18" charset="0"/>
              </a:rPr>
              <a:t>Н.П. </a:t>
            </a:r>
            <a:r>
              <a:rPr lang="ru-RU" sz="2800" b="1" dirty="0" err="1" smtClean="0">
                <a:solidFill>
                  <a:srgbClr val="FF0000"/>
                </a:solidFill>
                <a:latin typeface="Times New Roman" pitchFamily="18" charset="0"/>
                <a:cs typeface="Times New Roman" pitchFamily="18" charset="0"/>
              </a:rPr>
              <a:t>Сакулина</a:t>
            </a:r>
            <a:r>
              <a:rPr lang="ru-RU" sz="2800" b="1" dirty="0" smtClean="0">
                <a:solidFill>
                  <a:srgbClr val="FF0000"/>
                </a:solidFill>
                <a:latin typeface="Times New Roman" pitchFamily="18" charset="0"/>
                <a:cs typeface="Times New Roman" pitchFamily="18" charset="0"/>
              </a:rPr>
              <a:t/>
            </a:r>
            <a:br>
              <a:rPr lang="ru-RU" sz="2800" b="1" dirty="0" smtClean="0">
                <a:solidFill>
                  <a:srgbClr val="FF0000"/>
                </a:solidFill>
                <a:latin typeface="Times New Roman" pitchFamily="18" charset="0"/>
                <a:cs typeface="Times New Roman" pitchFamily="18" charset="0"/>
              </a:rPr>
            </a:br>
            <a:r>
              <a:rPr lang="ru-RU" sz="2600" b="1" dirty="0" smtClean="0">
                <a:solidFill>
                  <a:srgbClr val="FF0000"/>
                </a:solidFill>
                <a:latin typeface="Times New Roman" pitchFamily="18" charset="0"/>
                <a:cs typeface="Times New Roman" pitchFamily="18" charset="0"/>
              </a:rPr>
              <a:t/>
            </a:r>
            <a:br>
              <a:rPr lang="ru-RU" sz="2600" b="1" dirty="0" smtClean="0">
                <a:solidFill>
                  <a:srgbClr val="FF0000"/>
                </a:solidFill>
                <a:latin typeface="Times New Roman" pitchFamily="18" charset="0"/>
                <a:cs typeface="Times New Roman" pitchFamily="18" charset="0"/>
              </a:rPr>
            </a:br>
            <a:endParaRPr lang="ru-RU" sz="2600" dirty="0">
              <a:latin typeface="Times New Roman" pitchFamily="18" charset="0"/>
              <a:cs typeface="Times New Roman" pitchFamily="18" charset="0"/>
            </a:endParaRPr>
          </a:p>
        </p:txBody>
      </p:sp>
      <p:pic>
        <p:nvPicPr>
          <p:cNvPr id="16386" name="Picture 2" descr="C:\Users\User\Downloads\изо\Новая папка (4)\1363858098_schastlivye-oboi-17.jpg"/>
          <p:cNvPicPr>
            <a:picLocks noGrp="1" noChangeAspect="1" noChangeArrowheads="1"/>
          </p:cNvPicPr>
          <p:nvPr>
            <p:ph idx="1"/>
          </p:nvPr>
        </p:nvPicPr>
        <p:blipFill>
          <a:blip r:embed="rId2" cstate="screen"/>
          <a:srcRect/>
          <a:stretch>
            <a:fillRect/>
          </a:stretch>
        </p:blipFill>
        <p:spPr bwMode="auto">
          <a:xfrm>
            <a:off x="571472" y="4143380"/>
            <a:ext cx="8215370" cy="2309956"/>
          </a:xfrm>
          <a:prstGeom prst="rect">
            <a:avLst/>
          </a:prstGeom>
          <a:ln>
            <a:noFill/>
          </a:ln>
          <a:effectLst>
            <a:softEdge rad="112500"/>
          </a:effec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4950"/>
                            </p:stCondLst>
                            <p:childTnLst>
                              <p:par>
                                <p:cTn id="12" presetID="6" presetClass="emph" presetSubtype="0" fill="hold" nodeType="afterEffect">
                                  <p:stCondLst>
                                    <p:cond delay="0"/>
                                  </p:stCondLst>
                                  <p:childTnLst>
                                    <p:animScale>
                                      <p:cBhvr>
                                        <p:cTn id="13" dur="3000" fill="hold"/>
                                        <p:tgtEl>
                                          <p:spTgt spid="16386"/>
                                        </p:tgtEl>
                                      </p:cBhvr>
                                      <p:by x="135000" y="13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solidFill>
                  <a:srgbClr val="FF0000"/>
                </a:solidFill>
                <a:latin typeface="Times New Roman" pitchFamily="18" charset="0"/>
                <a:cs typeface="Times New Roman" pitchFamily="18" charset="0"/>
              </a:rPr>
              <a:t>Литература</a:t>
            </a:r>
            <a:endParaRPr lang="ru-RU" b="1" dirty="0">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47500" lnSpcReduction="20000"/>
          </a:bodyPr>
          <a:lstStyle/>
          <a:p>
            <a:pPr>
              <a:lnSpc>
                <a:spcPct val="120000"/>
              </a:lnSpc>
              <a:defRPr/>
            </a:pPr>
            <a:r>
              <a:rPr lang="ru-RU" altLang="ru-RU" b="1" dirty="0" smtClean="0">
                <a:solidFill>
                  <a:srgbClr val="0000FF"/>
                </a:solidFill>
                <a:latin typeface="Times New Roman" pitchFamily="18" charset="0"/>
                <a:cs typeface="Times New Roman" pitchFamily="18" charset="0"/>
              </a:rPr>
              <a:t>Григорьева Г. Г. «Игровые приемы в обучении дошкольников изобразительной деятельности» М, Просвещение, 1985</a:t>
            </a:r>
          </a:p>
          <a:p>
            <a:pPr>
              <a:lnSpc>
                <a:spcPct val="120000"/>
              </a:lnSpc>
              <a:defRPr/>
            </a:pPr>
            <a:r>
              <a:rPr lang="ru-RU" altLang="ru-RU" b="1" dirty="0" smtClean="0">
                <a:solidFill>
                  <a:srgbClr val="0000FF"/>
                </a:solidFill>
                <a:latin typeface="Times New Roman" pitchFamily="18" charset="0"/>
                <a:cs typeface="Times New Roman" pitchFamily="18" charset="0"/>
              </a:rPr>
              <a:t>Комарова Т. С. Детское художественное творчество. Для занятий с детьми 2—7 лет. —М.: МОЗАИКА-СИНТЕЗ, 2016.-176 с.</a:t>
            </a:r>
          </a:p>
          <a:p>
            <a:pPr>
              <a:lnSpc>
                <a:spcPct val="120000"/>
              </a:lnSpc>
              <a:defRPr/>
            </a:pPr>
            <a:r>
              <a:rPr lang="ru-RU" altLang="ru-RU" b="1" dirty="0" smtClean="0">
                <a:solidFill>
                  <a:srgbClr val="0000FF"/>
                </a:solidFill>
                <a:latin typeface="Times New Roman" pitchFamily="18" charset="0"/>
                <a:cs typeface="Times New Roman" pitchFamily="18" charset="0"/>
              </a:rPr>
              <a:t>Комарова Т. С. Развитие художественных способностей дошкольников Монография. — М.: МОЗАИКА-СИНТЕЗ, 2016. - 144 с.</a:t>
            </a:r>
          </a:p>
          <a:p>
            <a:pPr>
              <a:lnSpc>
                <a:spcPct val="120000"/>
              </a:lnSpc>
              <a:defRPr/>
            </a:pPr>
            <a:r>
              <a:rPr lang="ru-RU" altLang="ru-RU" b="1" dirty="0" smtClean="0">
                <a:solidFill>
                  <a:srgbClr val="0000FF"/>
                </a:solidFill>
                <a:latin typeface="Times New Roman" pitchFamily="18" charset="0"/>
                <a:cs typeface="Times New Roman" pitchFamily="18" charset="0"/>
              </a:rPr>
              <a:t>Казакова Т. «Детское изобразительное творчество» М, Карапуз-дидактика, 2006</a:t>
            </a:r>
          </a:p>
          <a:p>
            <a:pPr>
              <a:lnSpc>
                <a:spcPct val="120000"/>
              </a:lnSpc>
              <a:defRPr/>
            </a:pPr>
            <a:r>
              <a:rPr lang="ru-RU" altLang="ru-RU" b="1" dirty="0" err="1" smtClean="0">
                <a:solidFill>
                  <a:srgbClr val="0000FF"/>
                </a:solidFill>
                <a:latin typeface="Times New Roman" pitchFamily="18" charset="0"/>
                <a:cs typeface="Times New Roman" pitchFamily="18" charset="0"/>
              </a:rPr>
              <a:t>КазаковаР.Г</a:t>
            </a:r>
            <a:r>
              <a:rPr lang="ru-RU" altLang="ru-RU" b="1" dirty="0" smtClean="0">
                <a:solidFill>
                  <a:srgbClr val="0000FF"/>
                </a:solidFill>
                <a:latin typeface="Times New Roman" pitchFamily="18" charset="0"/>
                <a:cs typeface="Times New Roman" pitchFamily="18" charset="0"/>
              </a:rPr>
              <a:t>. Занятия по рисованию с дошкольниками. ТЦ Сфера, 2017</a:t>
            </a:r>
          </a:p>
          <a:p>
            <a:pPr>
              <a:lnSpc>
                <a:spcPct val="120000"/>
              </a:lnSpc>
              <a:defRPr/>
            </a:pPr>
            <a:r>
              <a:rPr lang="ru-RU" altLang="ru-RU" b="1" dirty="0" smtClean="0">
                <a:solidFill>
                  <a:srgbClr val="0000FF"/>
                </a:solidFill>
                <a:latin typeface="Times New Roman" pitchFamily="18" charset="0"/>
                <a:cs typeface="Times New Roman" pitchFamily="18" charset="0"/>
              </a:rPr>
              <a:t>Мэри Энн Ф. </a:t>
            </a:r>
            <a:r>
              <a:rPr lang="ru-RU" altLang="ru-RU" b="1" dirty="0" err="1" smtClean="0">
                <a:solidFill>
                  <a:srgbClr val="0000FF"/>
                </a:solidFill>
                <a:latin typeface="Times New Roman" pitchFamily="18" charset="0"/>
                <a:cs typeface="Times New Roman" pitchFamily="18" charset="0"/>
              </a:rPr>
              <a:t>Колль</a:t>
            </a:r>
            <a:r>
              <a:rPr lang="ru-RU" altLang="ru-RU" b="1" dirty="0" smtClean="0">
                <a:solidFill>
                  <a:srgbClr val="0000FF"/>
                </a:solidFill>
                <a:latin typeface="Times New Roman" pitchFamily="18" charset="0"/>
                <a:cs typeface="Times New Roman" pitchFamily="18" charset="0"/>
              </a:rPr>
              <a:t> «Рисование. Главное – процесс, а не результат!», - 2005</a:t>
            </a:r>
          </a:p>
          <a:p>
            <a:pPr>
              <a:lnSpc>
                <a:spcPct val="120000"/>
              </a:lnSpc>
              <a:defRPr/>
            </a:pPr>
            <a:r>
              <a:rPr lang="ru-RU" altLang="ru-RU" b="1" dirty="0" smtClean="0">
                <a:solidFill>
                  <a:srgbClr val="0000FF"/>
                </a:solidFill>
                <a:latin typeface="Times New Roman" pitchFamily="18" charset="0"/>
                <a:cs typeface="Times New Roman" pitchFamily="18" charset="0"/>
              </a:rPr>
              <a:t>Никитина  А. «Нетрадиционные техники рисования в </a:t>
            </a:r>
            <a:r>
              <a:rPr lang="ru-RU" altLang="ru-RU" b="1" dirty="0" err="1" smtClean="0">
                <a:solidFill>
                  <a:srgbClr val="0000FF"/>
                </a:solidFill>
                <a:latin typeface="Times New Roman" pitchFamily="18" charset="0"/>
                <a:cs typeface="Times New Roman" pitchFamily="18" charset="0"/>
              </a:rPr>
              <a:t>д</a:t>
            </a:r>
            <a:r>
              <a:rPr lang="ru-RU" altLang="ru-RU" b="1" dirty="0" smtClean="0">
                <a:solidFill>
                  <a:srgbClr val="0000FF"/>
                </a:solidFill>
                <a:latin typeface="Times New Roman" pitchFamily="18" charset="0"/>
                <a:cs typeface="Times New Roman" pitchFamily="18" charset="0"/>
              </a:rPr>
              <a:t>/с»/ СПб, Каро,2010</a:t>
            </a:r>
          </a:p>
          <a:p>
            <a:pPr>
              <a:lnSpc>
                <a:spcPct val="120000"/>
              </a:lnSpc>
              <a:defRPr/>
            </a:pPr>
            <a:r>
              <a:rPr lang="ru-RU" altLang="ru-RU" b="1" dirty="0" err="1" smtClean="0">
                <a:solidFill>
                  <a:srgbClr val="0000FF"/>
                </a:solidFill>
                <a:latin typeface="Times New Roman" pitchFamily="18" charset="0"/>
                <a:cs typeface="Times New Roman" pitchFamily="18" charset="0"/>
              </a:rPr>
              <a:t>Сакулина</a:t>
            </a:r>
            <a:r>
              <a:rPr lang="ru-RU" altLang="ru-RU" b="1" dirty="0" smtClean="0">
                <a:solidFill>
                  <a:srgbClr val="0000FF"/>
                </a:solidFill>
                <a:latin typeface="Times New Roman" pitchFamily="18" charset="0"/>
                <a:cs typeface="Times New Roman" pitchFamily="18" charset="0"/>
              </a:rPr>
              <a:t> Н.П. Рисование в дошкольном детстве.- М, 1965</a:t>
            </a:r>
          </a:p>
          <a:p>
            <a:pPr>
              <a:lnSpc>
                <a:spcPct val="120000"/>
              </a:lnSpc>
              <a:defRPr/>
            </a:pPr>
            <a:r>
              <a:rPr lang="ru-RU" altLang="ru-RU" b="1" dirty="0" smtClean="0">
                <a:solidFill>
                  <a:srgbClr val="0000FF"/>
                </a:solidFill>
                <a:latin typeface="Times New Roman" pitchFamily="18" charset="0"/>
                <a:cs typeface="Times New Roman" pitchFamily="18" charset="0"/>
              </a:rPr>
              <a:t>Художественное творчество в  детском саду / под ред. Н.А.Ветлугиной.- М., 1974</a:t>
            </a:r>
          </a:p>
          <a:p>
            <a:pPr>
              <a:lnSpc>
                <a:spcPct val="120000"/>
              </a:lnSpc>
              <a:defRPr/>
            </a:pPr>
            <a:r>
              <a:rPr lang="ru-RU" altLang="ru-RU" b="1" dirty="0" smtClean="0">
                <a:solidFill>
                  <a:srgbClr val="0000FF"/>
                </a:solidFill>
                <a:latin typeface="Times New Roman" pitchFamily="18" charset="0"/>
                <a:cs typeface="Times New Roman" pitchFamily="18" charset="0"/>
              </a:rPr>
              <a:t>Шаляпина И.А. «Нетрадиционное рисование с дошкольниками» – ООО «ТЦ Сфера», 2016</a:t>
            </a:r>
          </a:p>
          <a:p>
            <a:pPr>
              <a:lnSpc>
                <a:spcPct val="120000"/>
              </a:lnSpc>
            </a:pPr>
            <a:endParaRPr lang="ru-RU"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2060848"/>
            <a:ext cx="8568952" cy="2232248"/>
          </a:xfrm>
        </p:spPr>
        <p:txBody>
          <a:bodyPr>
            <a:normAutofit/>
          </a:bodyPr>
          <a:lstStyle/>
          <a:p>
            <a:r>
              <a:rPr lang="ru-RU" dirty="0" smtClean="0"/>
              <a:t/>
            </a:r>
            <a:br>
              <a:rPr lang="ru-RU" dirty="0" smtClean="0"/>
            </a:br>
            <a:r>
              <a:rPr lang="en-US" dirty="0" smtClean="0"/>
              <a:t> </a:t>
            </a:r>
            <a:endParaRPr lang="ru-RU" dirty="0"/>
          </a:p>
        </p:txBody>
      </p:sp>
      <p:sp>
        <p:nvSpPr>
          <p:cNvPr id="3" name="Подзаголовок 2"/>
          <p:cNvSpPr>
            <a:spLocks noGrp="1"/>
          </p:cNvSpPr>
          <p:nvPr>
            <p:ph type="subTitle" idx="1"/>
          </p:nvPr>
        </p:nvSpPr>
        <p:spPr>
          <a:xfrm>
            <a:off x="1371600" y="2357430"/>
            <a:ext cx="6400800" cy="3591850"/>
          </a:xfrm>
        </p:spPr>
        <p:txBody>
          <a:bodyPr>
            <a:noAutofit/>
          </a:bodyPr>
          <a:lstStyle/>
          <a:p>
            <a:r>
              <a:rPr lang="ru-RU" sz="6000" b="1" dirty="0" smtClean="0">
                <a:solidFill>
                  <a:srgbClr val="FF0000"/>
                </a:solidFill>
                <a:latin typeface="Times New Roman" pitchFamily="18" charset="0"/>
                <a:cs typeface="Times New Roman" pitchFamily="18" charset="0"/>
              </a:rPr>
              <a:t>ТВОРЧЕСКИХ ВАМ </a:t>
            </a:r>
          </a:p>
          <a:p>
            <a:r>
              <a:rPr lang="ru-RU" sz="6000" b="1" dirty="0" smtClean="0">
                <a:solidFill>
                  <a:srgbClr val="FF0000"/>
                </a:solidFill>
                <a:latin typeface="Times New Roman" pitchFamily="18" charset="0"/>
                <a:cs typeface="Times New Roman" pitchFamily="18" charset="0"/>
              </a:rPr>
              <a:t>УСПЕХОВ!</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grpId="0"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1002</TotalTime>
  <Words>1859</Words>
  <Application>Microsoft Office PowerPoint</Application>
  <PresentationFormat>Экран (4:3)</PresentationFormat>
  <Paragraphs>150</Paragraphs>
  <Slides>29</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Рисунок своими руками (пальцами, ладошкой)</vt:lpstr>
      <vt:lpstr>Оттиск поролоном </vt:lpstr>
      <vt:lpstr>Отпечатки листьев</vt:lpstr>
      <vt:lpstr>Тампонирование ватными палочками</vt:lpstr>
      <vt:lpstr>Восковые мелки (свеча) + акварель</vt:lpstr>
      <vt:lpstr>Кляксография  обычная</vt:lpstr>
      <vt:lpstr>Презентация PowerPoint</vt:lpstr>
      <vt:lpstr>Кляксография  обычная</vt:lpstr>
      <vt:lpstr>Кляксография с трубочкой</vt:lpstr>
      <vt:lpstr>Рисование крупой (солью)</vt:lpstr>
      <vt:lpstr>Граттаж  (грунтованный лист)</vt:lpstr>
      <vt:lpstr>Рисование по мокрому</vt:lpstr>
      <vt:lpstr>Рисование с помощью изоленты</vt:lpstr>
      <vt:lpstr>Презентация PowerPoint</vt:lpstr>
      <vt:lpstr>Пластилинография</vt:lpstr>
      <vt:lpstr>2.      На картон наносится тонкий слой пластилина, выравнивается стеком, а рисунок процарапывается стеком или палочкой.</vt:lpstr>
      <vt:lpstr>3.      Рисовать пластилином “горошками”, «капельками» и “жгутиками”. Из пластилина катаются горошинки или капельки и выкладываются узором на грунтованную или чистую поверхность картона, заполняя весь рисунок. Техника “жгутиками” несколько сложнее в том, что надо скатать жгутики одинаковой толщины и выкладывать их на рисунок. Можно жгутики соединить вдвое и скрутить, тогда получится красивая косичка, основа контура рисунка.</vt:lpstr>
      <vt:lpstr>Презентация PowerPoint</vt:lpstr>
      <vt:lpstr>Различные техники прекрасно  сочетаются между собой</vt:lpstr>
      <vt:lpstr>Каждая из этих техник - это маленькая игра. Их использование позволяет детям чувствовать себя раскованнее, смелее, непосредственнее, развивает воображение, дает полную свободу для самовыражения. </vt:lpstr>
      <vt:lpstr>Рекомендации педагогам</vt:lpstr>
      <vt:lpstr>      «Дети, конечно, не делаются художниками от того, что в течение дошкольного детства им удалось создать несколько действительно художественных образов. Но в развитии их личности это оставляет глубокий след, так как они приобретают опыт настоящего творчества, который в дальнейшем приложат к любой области труда.» Н.П. Сакулина  </vt:lpstr>
      <vt:lpstr>Литература</vt:lpstr>
      <vt:lpstr>  </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VOSEM</cp:lastModifiedBy>
  <cp:revision>19</cp:revision>
  <dcterms:created xsi:type="dcterms:W3CDTF">2013-03-16T18:01:09Z</dcterms:created>
  <dcterms:modified xsi:type="dcterms:W3CDTF">2024-03-13T04:38:29Z</dcterms:modified>
</cp:coreProperties>
</file>