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9" r:id="rId5"/>
    <p:sldId id="258" r:id="rId6"/>
    <p:sldId id="261" r:id="rId7"/>
    <p:sldId id="263" r:id="rId8"/>
    <p:sldId id="278" r:id="rId9"/>
    <p:sldId id="277" r:id="rId10"/>
    <p:sldId id="259" r:id="rId11"/>
    <p:sldId id="272" r:id="rId12"/>
    <p:sldId id="264" r:id="rId13"/>
    <p:sldId id="273" r:id="rId14"/>
    <p:sldId id="266" r:id="rId15"/>
    <p:sldId id="267" r:id="rId16"/>
    <p:sldId id="276" r:id="rId17"/>
    <p:sldId id="279" r:id="rId18"/>
    <p:sldId id="265" r:id="rId19"/>
    <p:sldId id="274" r:id="rId20"/>
    <p:sldId id="275" r:id="rId21"/>
    <p:sldId id="287" r:id="rId22"/>
    <p:sldId id="268" r:id="rId23"/>
    <p:sldId id="280" r:id="rId24"/>
    <p:sldId id="281" r:id="rId25"/>
    <p:sldId id="282" r:id="rId26"/>
    <p:sldId id="283" r:id="rId27"/>
    <p:sldId id="284" r:id="rId28"/>
    <p:sldId id="286" r:id="rId29"/>
    <p:sldId id="289" r:id="rId30"/>
    <p:sldId id="271" r:id="rId3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861" autoAdjust="0"/>
  </p:normalViewPr>
  <p:slideViewPr>
    <p:cSldViewPr>
      <p:cViewPr varScale="1">
        <p:scale>
          <a:sx n="65" d="100"/>
          <a:sy n="65" d="100"/>
        </p:scale>
        <p:origin x="-14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9.3426702296945566E-2"/>
          <c:y val="5.3279489911870703E-2"/>
          <c:w val="0.79997180907942245"/>
          <c:h val="0.84317326500459844"/>
        </c:manualLayout>
      </c:layout>
      <c:barChart>
        <c:barDir val="col"/>
        <c:grouping val="clustered"/>
        <c:dLbls/>
        <c:axId val="54676864"/>
        <c:axId val="54690944"/>
      </c:barChart>
      <c:catAx>
        <c:axId val="54676864"/>
        <c:scaling>
          <c:orientation val="minMax"/>
        </c:scaling>
        <c:axPos val="b"/>
        <c:tickLblPos val="nextTo"/>
        <c:crossAx val="54690944"/>
        <c:crosses val="autoZero"/>
        <c:auto val="1"/>
        <c:lblAlgn val="ctr"/>
        <c:lblOffset val="100"/>
      </c:catAx>
      <c:valAx>
        <c:axId val="54690944"/>
        <c:scaling>
          <c:orientation val="minMax"/>
        </c:scaling>
        <c:axPos val="l"/>
        <c:numFmt formatCode="General" sourceLinked="1"/>
        <c:tickLblPos val="nextTo"/>
        <c:crossAx val="54676864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/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039B4-C6C9-4014-983E-700A81EF04D8}" type="datetimeFigureOut">
              <a:rPr lang="ru-RU"/>
              <a:pPr>
                <a:defRPr/>
              </a:pPr>
              <a:t>20.02.2024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D528A-13F1-4C46-80B6-D667B8A30B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B773A-858B-4ACA-997D-B254E9562280}" type="datetimeFigureOut">
              <a:rPr lang="ru-RU"/>
              <a:pPr>
                <a:defRPr/>
              </a:pPr>
              <a:t>20.02.2024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1C146-BA75-4B7B-86BB-71441EB82E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B9DAFD-1D76-42C4-857E-A7DE42CCB818}" type="datetimeFigureOut">
              <a:rPr lang="ru-RU"/>
              <a:pPr>
                <a:defRPr/>
              </a:pPr>
              <a:t>20.02.2024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A0668C-9557-4892-BC2C-42735A645F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D4239-3145-4FE3-9BF4-6D02C9016048}" type="datetimeFigureOut">
              <a:rPr lang="ru-RU"/>
              <a:pPr>
                <a:defRPr/>
              </a:pPr>
              <a:t>20.02.2024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385EA-A441-4493-BEC5-677137EACE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A360F8-2D34-45AE-9C30-B2BC02A8A8F0}" type="datetimeFigureOut">
              <a:rPr lang="ru-RU"/>
              <a:pPr>
                <a:defRPr/>
              </a:pPr>
              <a:t>20.02.2024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B466D-0730-4723-A816-856EBD3CB1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5A5BF8-CEFF-4498-9E5B-0659B1BEA140}" type="datetimeFigureOut">
              <a:rPr lang="ru-RU"/>
              <a:pPr>
                <a:defRPr/>
              </a:pPr>
              <a:t>20.02.2024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411B1-DBE8-4504-9E58-03DE57CD9B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952A29-64BE-47EC-A752-C8237B6688A4}" type="datetimeFigureOut">
              <a:rPr lang="ru-RU"/>
              <a:pPr>
                <a:defRPr/>
              </a:pPr>
              <a:t>20.02.2024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7791E-071A-435A-9D78-115F50E04F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0AE6D3-526A-4EA5-9047-E4221578B1B7}" type="datetimeFigureOut">
              <a:rPr lang="ru-RU"/>
              <a:pPr>
                <a:defRPr/>
              </a:pPr>
              <a:t>20.02.2024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3A9D2F-F98D-4F0F-8F02-8D6D8CF8A8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9C37D-6148-4073-A707-89C011CF4259}" type="datetimeFigureOut">
              <a:rPr lang="ru-RU"/>
              <a:pPr>
                <a:defRPr/>
              </a:pPr>
              <a:t>20.02.2024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F4AC6-615E-4D93-8FB4-7688C78EC8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BF9F7F-5352-40D1-BD8E-9BA614EAEF03}" type="datetimeFigureOut">
              <a:rPr lang="ru-RU"/>
              <a:pPr>
                <a:defRPr/>
              </a:pPr>
              <a:t>20.02.2024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B9D75-5F4A-4397-B546-220AD97F79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A8855-9A38-465B-8435-939E589A421F}" type="datetimeFigureOut">
              <a:rPr lang="ru-RU"/>
              <a:pPr>
                <a:defRPr/>
              </a:pPr>
              <a:t>20.02.2024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72D64-D744-4C39-9201-9AD5484F53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A9B792C-5FB1-435C-9C95-B405F1DDDF59}" type="datetimeFigureOut">
              <a:rPr lang="ru-RU"/>
              <a:pPr>
                <a:defRPr/>
              </a:pPr>
              <a:t>20.02.2024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B1530D3-511C-4B54-ADD1-26E4A84C04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zoom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>
          <a:xfrm>
            <a:off x="5188024" y="4509120"/>
            <a:ext cx="3955976" cy="2016224"/>
          </a:xfrm>
        </p:spPr>
        <p:txBody>
          <a:bodyPr/>
          <a:lstStyle/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ea typeface="BatangChe" pitchFamily="49" charset="-127"/>
              </a:rPr>
              <a:t>Подготовила:</a:t>
            </a:r>
            <a:b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ea typeface="BatangChe" pitchFamily="49" charset="-127"/>
              </a:rPr>
            </a:b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ea typeface="BatangChe" pitchFamily="49" charset="-127"/>
                <a:cs typeface="Times New Roman" pitchFamily="18" charset="0"/>
              </a:rPr>
              <a:t>воспитатель </a:t>
            </a:r>
            <a:b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ea typeface="BatangChe" pitchFamily="49" charset="-127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ea typeface="BatangChe" pitchFamily="49" charset="-127"/>
                <a:cs typeface="Times New Roman" pitchFamily="18" charset="0"/>
              </a:rPr>
              <a:t>Починковского </a:t>
            </a:r>
            <a:b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ea typeface="BatangChe" pitchFamily="49" charset="-127"/>
                <a:cs typeface="Times New Roman" pitchFamily="18" charset="0"/>
              </a:rPr>
            </a:b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ea typeface="BatangChe" pitchFamily="49" charset="-127"/>
                <a:cs typeface="Times New Roman" pitchFamily="18" charset="0"/>
              </a:rPr>
              <a:t>д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ea typeface="BatangChe" pitchFamily="49" charset="-127"/>
                <a:cs typeface="Times New Roman" pitchFamily="18" charset="0"/>
              </a:rPr>
              <a:t>/сада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ea typeface="BatangChe" pitchFamily="49" charset="-127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ea typeface="BatangChe" pitchFamily="49" charset="-127"/>
                <a:cs typeface="Times New Roman" pitchFamily="18" charset="0"/>
              </a:rPr>
              <a:t>№2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ea typeface="BatangChe" pitchFamily="49" charset="-127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ea typeface="BatangChe" pitchFamily="49" charset="-127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ea typeface="BatangChe" pitchFamily="49" charset="-127"/>
                <a:cs typeface="Times New Roman" pitchFamily="18" charset="0"/>
              </a:rPr>
              <a:t>Масленникова Татьяна Алексеевна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ea typeface="BatangChe" pitchFamily="49" charset="-127"/>
                <a:cs typeface="Times New Roman" pitchFamily="18" charset="0"/>
              </a:rPr>
              <a:t>.</a:t>
            </a:r>
            <a:endParaRPr lang="ru-RU" sz="2000" u="sng" dirty="0" smtClean="0">
              <a:solidFill>
                <a:schemeClr val="tx2">
                  <a:lumMod val="75000"/>
                </a:schemeClr>
              </a:solidFill>
              <a:latin typeface="Comic Sans MS" pitchFamily="66" charset="0"/>
              <a:ea typeface="BatangChe" pitchFamily="49" charset="-127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body" idx="1"/>
          </p:nvPr>
        </p:nvSpPr>
        <p:spPr>
          <a:xfrm>
            <a:off x="1475656" y="3140968"/>
            <a:ext cx="6803033" cy="15001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ea typeface="BatangChe" pitchFamily="49" charset="-127"/>
              </a:rPr>
              <a:t>« </a:t>
            </a: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ea typeface="BatangChe" pitchFamily="49" charset="-127"/>
              </a:rPr>
              <a:t>Пластилиновая живопись»</a:t>
            </a:r>
            <a:r>
              <a:rPr lang="ru-RU" sz="3600" b="1" i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BatangChe" pitchFamily="49" charset="-127"/>
              </a:rPr>
              <a:t/>
            </a:r>
            <a:br>
              <a:rPr lang="ru-RU" sz="3600" b="1" i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BatangChe" pitchFamily="49" charset="-127"/>
              </a:rPr>
            </a:br>
            <a:endParaRPr lang="ru-RU" dirty="0" smtClean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428625" y="2000250"/>
            <a:ext cx="8229600" cy="1000125"/>
          </a:xfrm>
        </p:spPr>
        <p:txBody>
          <a:bodyPr/>
          <a:lstStyle/>
          <a:p>
            <a:r>
              <a:rPr lang="ru-RU" sz="4800" b="1" i="1" dirty="0" smtClean="0">
                <a:solidFill>
                  <a:srgbClr val="002060"/>
                </a:solidFill>
              </a:rPr>
              <a:t>                                                  </a:t>
            </a:r>
            <a:endParaRPr lang="ru-RU" sz="2800" dirty="0" smtClean="0"/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>
          <a:xfrm>
            <a:off x="323528" y="1844824"/>
            <a:ext cx="8604448" cy="1512168"/>
          </a:xfrm>
        </p:spPr>
        <p:txBody>
          <a:bodyPr/>
          <a:lstStyle/>
          <a:p>
            <a:pPr>
              <a:buNone/>
            </a:pPr>
            <a:r>
              <a:rPr lang="ru-RU" b="1" i="1" dirty="0" smtClean="0">
                <a:solidFill>
                  <a:srgbClr val="002060"/>
                </a:solidFill>
              </a:rPr>
              <a:t>   </a:t>
            </a:r>
            <a:r>
              <a:rPr lang="ru-RU" b="1" dirty="0" smtClean="0">
                <a:solidFill>
                  <a:srgbClr val="7030A0"/>
                </a:solidFill>
                <a:latin typeface="Comic Sans MS" pitchFamily="66" charset="0"/>
              </a:rPr>
              <a:t>Пластилинография – </a:t>
            </a:r>
            <a:r>
              <a:rPr lang="ru-RU" sz="2800" dirty="0" smtClean="0">
                <a:solidFill>
                  <a:srgbClr val="7030A0"/>
                </a:solidFill>
                <a:latin typeface="Comic Sans MS" pitchFamily="66" charset="0"/>
              </a:rPr>
              <a:t/>
            </a:r>
            <a:br>
              <a:rPr lang="ru-RU" sz="2800" dirty="0" smtClean="0">
                <a:solidFill>
                  <a:srgbClr val="7030A0"/>
                </a:solidFill>
                <a:latin typeface="Comic Sans MS" pitchFamily="66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Comic Sans MS" pitchFamily="66" charset="0"/>
              </a:rPr>
              <a:t>создание на основе пластилина лепных  картин с изображением выпуклых,   полуобъемных объектов на   горизонтальной поверхности</a:t>
            </a:r>
            <a:r>
              <a:rPr lang="ru-RU" sz="2000" b="1" dirty="0" smtClean="0">
                <a:solidFill>
                  <a:srgbClr val="002060"/>
                </a:solidFill>
              </a:rPr>
              <a:t>.</a:t>
            </a:r>
            <a:endParaRPr lang="ru-RU" sz="2000" dirty="0" smtClean="0"/>
          </a:p>
          <a:p>
            <a:pPr>
              <a:buNone/>
            </a:pPr>
            <a:r>
              <a:rPr lang="ru-RU" dirty="0" smtClean="0"/>
              <a:t>             </a:t>
            </a:r>
          </a:p>
          <a:p>
            <a:pPr>
              <a:buNone/>
            </a:pPr>
            <a:r>
              <a:rPr lang="ru-RU" dirty="0" smtClean="0"/>
              <a:t>                                             </a:t>
            </a:r>
          </a:p>
        </p:txBody>
      </p:sp>
      <p:pic>
        <p:nvPicPr>
          <p:cNvPr id="2" name="Picture 2" descr="D:\Юля-2\Все о пластилине\Пластилиновые поделки\detsad-115314-1415422885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83568" y="3645024"/>
            <a:ext cx="3544655" cy="2655315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  <p:pic>
        <p:nvPicPr>
          <p:cNvPr id="3" name="Picture 3" descr="D:\Юля-2\Все о пластилине\Пластилиновые поделки\detsad-61881-1418053826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004048" y="3501008"/>
            <a:ext cx="3524730" cy="3212976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706090"/>
          </a:xfrm>
        </p:spPr>
        <p:txBody>
          <a:bodyPr/>
          <a:lstStyle/>
          <a:p>
            <a:r>
              <a:rPr lang="ru-RU" sz="4800" b="1" dirty="0" smtClean="0">
                <a:solidFill>
                  <a:srgbClr val="7030A0"/>
                </a:solidFill>
                <a:latin typeface="Comic Sans MS" pitchFamily="66" charset="0"/>
              </a:rPr>
              <a:t>Задачи:</a:t>
            </a:r>
            <a:endParaRPr lang="ru-RU" sz="4800" b="1" dirty="0">
              <a:solidFill>
                <a:srgbClr val="7030A0"/>
              </a:solidFill>
              <a:latin typeface="Comic Sans MS" pitchFamily="66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0404648" y="2332037"/>
          <a:ext cx="5565304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51520" y="1988840"/>
            <a:ext cx="8424936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- формирование навыков работы с пластилином, пробуждение интереса к лепке;</a:t>
            </a:r>
            <a:endParaRPr kumimoji="0" lang="ru-RU" sz="280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- освоение новых приемов (скатывания, надавливания, размазывания) и создание с их помощью сюжетных картин;</a:t>
            </a:r>
            <a:endParaRPr kumimoji="0" lang="ru-RU" sz="280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- обучение умению ориентироваться на листе бумаги;</a:t>
            </a:r>
            <a:endParaRPr kumimoji="0" lang="ru-RU" sz="280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- развитие мелкой моторики;</a:t>
            </a:r>
            <a:endParaRPr kumimoji="0" lang="ru-RU" sz="280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- ознакомление с окружающим миром;</a:t>
            </a:r>
            <a:endParaRPr kumimoji="0" lang="ru-RU" sz="280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- развитие творческих способностей.</a:t>
            </a:r>
            <a:endParaRPr kumimoji="0" lang="ru-RU" sz="280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 rot="10800000" flipV="1">
            <a:off x="179512" y="1700808"/>
            <a:ext cx="8424936" cy="492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44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         </a:t>
            </a:r>
            <a:r>
              <a:rPr lang="ru-RU" sz="4400" b="1" dirty="0" smtClean="0">
                <a:solidFill>
                  <a:srgbClr val="7030A0"/>
                </a:solidFill>
                <a:latin typeface="Comic Sans MS" pitchFamily="66" charset="0"/>
                <a:ea typeface="Times New Roman" pitchFamily="18" charset="0"/>
                <a:cs typeface="Arial" pitchFamily="34" charset="0"/>
              </a:rPr>
              <a:t>Р</a:t>
            </a:r>
            <a:r>
              <a:rPr kumimoji="0" lang="ru-RU" sz="4400" b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екомендации:</a:t>
            </a:r>
            <a:endParaRPr lang="ru-RU" sz="3400" b="1" i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just" eaLnBrk="0" hangingPunct="0">
              <a:buFont typeface="Arial" pitchFamily="34" charset="0"/>
              <a:buChar char="•"/>
            </a:pPr>
            <a:r>
              <a:rPr lang="ru-RU" sz="3000" b="1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Твердый пластилин можно разогреть. </a:t>
            </a:r>
          </a:p>
          <a:p>
            <a:pPr algn="just" eaLnBrk="0" hangingPunct="0">
              <a:buFont typeface="Arial" pitchFamily="34" charset="0"/>
              <a:buChar char="•"/>
            </a:pPr>
            <a:r>
              <a:rPr lang="ru-RU" sz="3000" b="1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Использовать в работе плотный картон. </a:t>
            </a:r>
          </a:p>
          <a:p>
            <a:pPr algn="just" eaLnBrk="0" hangingPunct="0">
              <a:buFont typeface="Arial" pitchFamily="34" charset="0"/>
              <a:buChar char="•"/>
            </a:pPr>
            <a:r>
              <a:rPr lang="ru-RU" sz="3000" b="1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Поверхность картона можно покрыть скотчем. </a:t>
            </a:r>
          </a:p>
          <a:p>
            <a:pPr algn="just" eaLnBrk="0" hangingPunct="0">
              <a:buFont typeface="Arial" pitchFamily="34" charset="0"/>
              <a:buChar char="•"/>
            </a:pPr>
            <a:r>
              <a:rPr lang="ru-RU" sz="3000" b="1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Можно покрыть готовую работу лаком для волос.</a:t>
            </a:r>
          </a:p>
          <a:p>
            <a:pPr algn="just" eaLnBrk="0" hangingPunct="0">
              <a:buFont typeface="Arial" pitchFamily="34" charset="0"/>
              <a:buChar char="•"/>
            </a:pPr>
            <a:r>
              <a:rPr lang="ru-RU" sz="3000" b="1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Использовать физкультминутки. </a:t>
            </a:r>
          </a:p>
          <a:p>
            <a:pPr algn="just" eaLnBrk="0" hangingPunct="0">
              <a:buFont typeface="Arial" pitchFamily="34" charset="0"/>
              <a:buChar char="•"/>
            </a:pPr>
            <a:r>
              <a:rPr lang="ru-RU" sz="3000" b="1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При работе можно использовать спокойную, лирическую музыку. 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0" y="-171400"/>
            <a:ext cx="7884368" cy="1224136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3500" b="1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Материалы для создания пластилиновой картины</a:t>
            </a:r>
            <a:r>
              <a:rPr lang="ru-RU" sz="3500" b="1" dirty="0" smtClean="0">
                <a:solidFill>
                  <a:schemeClr val="accent2">
                    <a:lumMod val="75000"/>
                  </a:schemeClr>
                </a:solidFill>
              </a:rPr>
              <a:t>:</a:t>
            </a:r>
            <a:endParaRPr lang="ru-RU" sz="3500" b="1" dirty="0" smtClean="0"/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xfrm>
            <a:off x="0" y="1412776"/>
            <a:ext cx="7308304" cy="5445224"/>
          </a:xfrm>
        </p:spPr>
        <p:txBody>
          <a:bodyPr/>
          <a:lstStyle/>
          <a:p>
            <a:pPr lvl="0">
              <a:buFont typeface="Arial" pitchFamily="34" charset="0"/>
              <a:buChar char="•"/>
            </a:pPr>
            <a:r>
              <a:rPr lang="ru-RU" sz="3400" b="1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Картонная основа с контурным рисунком</a:t>
            </a:r>
          </a:p>
          <a:p>
            <a:r>
              <a:rPr lang="ru-RU" sz="3400" b="1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Набор сюжетных картинок</a:t>
            </a:r>
          </a:p>
          <a:p>
            <a:pPr lvl="0"/>
            <a:r>
              <a:rPr lang="ru-RU" sz="3400" b="1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Набор пластилина</a:t>
            </a:r>
          </a:p>
          <a:p>
            <a:pPr lvl="0"/>
            <a:r>
              <a:rPr lang="ru-RU" sz="3400" b="1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Набор стеков</a:t>
            </a:r>
          </a:p>
          <a:p>
            <a:pPr lvl="0"/>
            <a:r>
              <a:rPr lang="ru-RU" sz="3400" b="1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Доска</a:t>
            </a:r>
          </a:p>
          <a:p>
            <a:r>
              <a:rPr lang="ru-RU" sz="3400" b="1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Салфетка для рук</a:t>
            </a:r>
          </a:p>
          <a:p>
            <a:pPr lvl="0"/>
            <a:r>
              <a:rPr lang="ru-RU" sz="3400" b="1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Бросовый и природный материалы</a:t>
            </a:r>
            <a:r>
              <a:rPr lang="ru-RU" sz="34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lvl="0">
              <a:buNone/>
            </a:pPr>
            <a:r>
              <a:rPr lang="ru-RU" sz="3600" b="1" i="1" dirty="0" smtClean="0">
                <a:solidFill>
                  <a:schemeClr val="accent4">
                    <a:lumMod val="75000"/>
                  </a:schemeClr>
                </a:solidFill>
              </a:rPr>
              <a:t> </a:t>
            </a:r>
          </a:p>
          <a:p>
            <a:pPr>
              <a:buNone/>
            </a:pPr>
            <a:endParaRPr lang="ru-RU" dirty="0" smtClean="0"/>
          </a:p>
        </p:txBody>
      </p:sp>
      <p:pic>
        <p:nvPicPr>
          <p:cNvPr id="1027" name="Picture 3" descr="D:\Юля-2\Все о пластилине\Пластилиновые поделки\487302_f381a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20287735">
            <a:off x="4995755" y="3044306"/>
            <a:ext cx="3376675" cy="215429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988840"/>
            <a:ext cx="9144000" cy="764704"/>
          </a:xfrm>
        </p:spPr>
        <p:txBody>
          <a:bodyPr/>
          <a:lstStyle/>
          <a:p>
            <a:r>
              <a:rPr lang="ru-RU" sz="3400" b="1" dirty="0" smtClean="0">
                <a:solidFill>
                  <a:srgbClr val="002060"/>
                </a:solidFill>
                <a:latin typeface="Comic Sans MS" pitchFamily="66" charset="0"/>
              </a:rPr>
              <a:t>Основные приемы лепки, </a:t>
            </a:r>
            <a:br>
              <a:rPr lang="ru-RU" sz="3400" b="1" dirty="0" smtClean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ru-RU" sz="3400" b="1" dirty="0" smtClean="0">
                <a:solidFill>
                  <a:srgbClr val="002060"/>
                </a:solidFill>
                <a:latin typeface="Comic Sans MS" pitchFamily="66" charset="0"/>
              </a:rPr>
              <a:t>используемые в пластилинографии</a:t>
            </a:r>
            <a:endParaRPr lang="ru-RU" sz="3400" b="1" dirty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3284984"/>
            <a:ext cx="8208912" cy="3041179"/>
          </a:xfrm>
        </p:spPr>
        <p:txBody>
          <a:bodyPr/>
          <a:lstStyle/>
          <a:p>
            <a:pPr algn="just">
              <a:buFont typeface="Wingdings" pitchFamily="2" charset="2"/>
              <a:buChar char="v"/>
            </a:pPr>
            <a:r>
              <a:rPr lang="ru-RU" sz="2400" dirty="0" smtClean="0">
                <a:solidFill>
                  <a:srgbClr val="C00000"/>
                </a:solidFill>
                <a:latin typeface="Comic Sans MS" pitchFamily="66" charset="0"/>
              </a:rPr>
              <a:t>Разминание                           Вдавливание            </a:t>
            </a:r>
          </a:p>
          <a:p>
            <a:pPr algn="just"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Отщипывание                       Надавливание</a:t>
            </a:r>
          </a:p>
          <a:p>
            <a:pPr algn="just">
              <a:buFont typeface="Wingdings" pitchFamily="2" charset="2"/>
              <a:buChar char="v"/>
            </a:pPr>
            <a:r>
              <a:rPr lang="ru-RU" sz="2400" dirty="0" smtClean="0">
                <a:solidFill>
                  <a:srgbClr val="FF0000"/>
                </a:solidFill>
                <a:latin typeface="Comic Sans MS" pitchFamily="66" charset="0"/>
              </a:rPr>
              <a:t>Сплющивание                       Процарапывание</a:t>
            </a:r>
          </a:p>
          <a:p>
            <a:pPr algn="just">
              <a:buFont typeface="Wingdings" pitchFamily="2" charset="2"/>
              <a:buChar char="v"/>
            </a:pPr>
            <a:r>
              <a:rPr lang="ru-RU" sz="2400" dirty="0" smtClean="0">
                <a:solidFill>
                  <a:srgbClr val="00B050"/>
                </a:solidFill>
                <a:latin typeface="Comic Sans MS" pitchFamily="66" charset="0"/>
              </a:rPr>
              <a:t> Раскатывание                        Размазывание(мазок)</a:t>
            </a:r>
          </a:p>
          <a:p>
            <a:pPr algn="just">
              <a:buFont typeface="Wingdings" pitchFamily="2" charset="2"/>
              <a:buChar char="v"/>
            </a:pPr>
            <a:r>
              <a:rPr lang="ru-RU" sz="2400" dirty="0" smtClean="0">
                <a:solidFill>
                  <a:srgbClr val="00B050"/>
                </a:solidFill>
                <a:latin typeface="Comic Sans MS" pitchFamily="66" charset="0"/>
              </a:rPr>
              <a:t> </a:t>
            </a:r>
            <a:r>
              <a:rPr lang="ru-RU" sz="2400" dirty="0" smtClean="0">
                <a:solidFill>
                  <a:srgbClr val="C00000"/>
                </a:solidFill>
                <a:latin typeface="Comic Sans MS" pitchFamily="66" charset="0"/>
              </a:rPr>
              <a:t>Скатывание                           Соединение деталей</a:t>
            </a:r>
          </a:p>
          <a:p>
            <a:pPr algn="just">
              <a:buFont typeface="Wingdings" pitchFamily="2" charset="2"/>
              <a:buChar char="v"/>
            </a:pPr>
            <a:r>
              <a:rPr lang="ru-RU" sz="2400" dirty="0" smtClean="0">
                <a:solidFill>
                  <a:srgbClr val="0070C0"/>
                </a:solidFill>
                <a:latin typeface="Comic Sans MS" pitchFamily="66" charset="0"/>
              </a:rPr>
              <a:t> Вытягивание                         Налеп</a:t>
            </a:r>
          </a:p>
          <a:p>
            <a:pPr algn="just">
              <a:buNone/>
            </a:pPr>
            <a:endParaRPr lang="ru-RU" sz="3000" dirty="0" smtClean="0">
              <a:solidFill>
                <a:schemeClr val="accent4">
                  <a:lumMod val="75000"/>
                </a:schemeClr>
              </a:solidFill>
              <a:latin typeface="Comic Sans MS" pitchFamily="66" charset="0"/>
            </a:endParaRPr>
          </a:p>
          <a:p>
            <a:pPr>
              <a:buNone/>
            </a:pP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276872"/>
            <a:ext cx="8532440" cy="4104456"/>
          </a:xfrm>
        </p:spPr>
        <p:txBody>
          <a:bodyPr/>
          <a:lstStyle/>
          <a:p>
            <a:r>
              <a:rPr lang="ru-RU" sz="4000" b="1" dirty="0" smtClean="0">
                <a:solidFill>
                  <a:srgbClr val="002060"/>
                </a:solidFill>
                <a:latin typeface="Comic Sans MS" pitchFamily="66" charset="0"/>
              </a:rPr>
              <a:t/>
            </a:r>
            <a:br>
              <a:rPr lang="ru-RU" sz="4000" b="1" dirty="0" smtClean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ru-RU" sz="4000" b="1" dirty="0" smtClean="0">
                <a:solidFill>
                  <a:srgbClr val="002060"/>
                </a:solidFill>
                <a:latin typeface="Comic Sans MS" pitchFamily="66" charset="0"/>
              </a:rPr>
              <a:t/>
            </a:r>
            <a:br>
              <a:rPr lang="ru-RU" sz="4000" b="1" dirty="0" smtClean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ru-RU" sz="4000" b="1" dirty="0" smtClean="0">
                <a:solidFill>
                  <a:srgbClr val="002060"/>
                </a:solidFill>
                <a:latin typeface="Comic Sans MS" pitchFamily="66" charset="0"/>
              </a:rPr>
              <a:t/>
            </a:r>
            <a:br>
              <a:rPr lang="ru-RU" sz="4000" b="1" dirty="0" smtClean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ru-RU" sz="4000" b="1" dirty="0" smtClean="0">
                <a:solidFill>
                  <a:srgbClr val="002060"/>
                </a:solidFill>
                <a:latin typeface="Comic Sans MS" pitchFamily="66" charset="0"/>
              </a:rPr>
              <a:t>Виды пластилинографии:</a:t>
            </a:r>
            <a:br>
              <a:rPr lang="ru-RU" sz="4000" b="1" dirty="0" smtClean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ru-RU" sz="30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Прямая пластилинография </a:t>
            </a:r>
            <a:br>
              <a:rPr lang="ru-RU" sz="30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sz="30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  Обратная пластилинография (витражная)      Контурная пластилинография </a:t>
            </a:r>
            <a:br>
              <a:rPr lang="ru-RU" sz="30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sz="30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Многослойная пластилинография Модульная пластилинография </a:t>
            </a:r>
            <a:br>
              <a:rPr lang="ru-RU" sz="30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sz="30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Мозаичная пластилинография </a:t>
            </a:r>
            <a:br>
              <a:rPr lang="ru-RU" sz="30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sz="30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Фактурная пластилинография </a:t>
            </a:r>
            <a:r>
              <a:rPr lang="ru-RU" dirty="0" smtClean="0">
                <a:latin typeface="Comic Sans MS" pitchFamily="66" charset="0"/>
              </a:rPr>
              <a:t/>
            </a:r>
            <a:br>
              <a:rPr lang="ru-RU" dirty="0" smtClean="0">
                <a:latin typeface="Comic Sans MS" pitchFamily="66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Comic Sans MS" pitchFamily="66" charset="0"/>
              </a:rPr>
              <a:t/>
            </a:r>
            <a:br>
              <a:rPr lang="ru-RU" b="1" dirty="0" smtClean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ru-RU" b="1" i="1" dirty="0" smtClean="0">
                <a:solidFill>
                  <a:srgbClr val="002060"/>
                </a:solidFill>
              </a:rPr>
              <a:t/>
            </a:r>
            <a:br>
              <a:rPr lang="ru-RU" b="1" i="1" dirty="0" smtClean="0">
                <a:solidFill>
                  <a:srgbClr val="002060"/>
                </a:solidFill>
              </a:rPr>
            </a:br>
            <a:r>
              <a:rPr lang="ru-RU" i="1" dirty="0" smtClean="0">
                <a:solidFill>
                  <a:srgbClr val="002060"/>
                </a:solidFill>
              </a:rPr>
              <a:t/>
            </a:r>
            <a:br>
              <a:rPr lang="ru-RU" i="1" dirty="0" smtClean="0">
                <a:solidFill>
                  <a:srgbClr val="002060"/>
                </a:solidFill>
              </a:rPr>
            </a:br>
            <a:endParaRPr lang="ru-RU" i="1" dirty="0">
              <a:solidFill>
                <a:srgbClr val="002060"/>
              </a:solidFill>
            </a:endParaRP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 rot="10800000" flipV="1">
            <a:off x="323528" y="4557321"/>
            <a:ext cx="52565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14375" algn="l"/>
              </a:tabLst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3000" b="0" u="none" strike="noStrike" cap="none" normalizeH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3257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</a:t>
            </a:r>
            <a: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924944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tabLst>
                <a:tab pos="714375" algn="l"/>
              </a:tabLst>
            </a:pPr>
            <a:r>
              <a:rPr lang="ru-RU" sz="14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Прямая пластилинография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- изображение лепной </a:t>
            </a:r>
          </a:p>
          <a:p>
            <a:pPr lvl="0">
              <a:tabLst>
                <a:tab pos="714375" algn="l"/>
              </a:tabLst>
            </a:pP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картины на горизонтальной </a:t>
            </a:r>
            <a:endParaRPr lang="ru-RU" sz="2800" dirty="0" smtClean="0">
              <a:solidFill>
                <a:schemeClr val="accent3">
                  <a:lumMod val="50000"/>
                </a:schemeClr>
              </a:solidFill>
              <a:latin typeface="Comic Sans MS" pitchFamily="66" charset="0"/>
              <a:cs typeface="Arial" pitchFamily="34" charset="0"/>
            </a:endParaRPr>
          </a:p>
          <a:p>
            <a:pPr lvl="0" eaLnBrk="0" hangingPunct="0">
              <a:tabLst>
                <a:tab pos="714375" algn="l"/>
              </a:tabLst>
            </a:pP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поверхности.</a:t>
            </a:r>
            <a:endParaRPr lang="ru-RU" sz="2800" dirty="0"/>
          </a:p>
        </p:txBody>
      </p:sp>
      <p:pic>
        <p:nvPicPr>
          <p:cNvPr id="3" name="Picture 2" descr="D:\Юля-2\Все о пластилине\Пластилиновые поделки\2254_43ceb250c020f718bcef2e1c4f602207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716016" y="2420888"/>
            <a:ext cx="3960440" cy="3032585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Юля-2\Все о пластилине\Пластилиновые поделки\9291206_33827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51520" y="2204864"/>
            <a:ext cx="5331634" cy="367520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  <p:pic>
        <p:nvPicPr>
          <p:cNvPr id="7171" name="Picture 3" descr="D:\Юля-2\Все о пластилине\Пластилиновые поделки\5xN46gOul4o.jpg"/>
          <p:cNvPicPr>
            <a:picLocks noChangeAspect="1" noChangeArrowheads="1"/>
          </p:cNvPicPr>
          <p:nvPr/>
        </p:nvPicPr>
        <p:blipFill rotWithShape="1">
          <a:blip r:embed="rId3" cstate="screen"/>
          <a:srcRect b="7508"/>
          <a:stretch/>
        </p:blipFill>
        <p:spPr bwMode="auto">
          <a:xfrm>
            <a:off x="5868144" y="2132856"/>
            <a:ext cx="3062430" cy="3747212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004048" y="2276872"/>
            <a:ext cx="4320480" cy="3384376"/>
          </a:xfrm>
        </p:spPr>
        <p:txBody>
          <a:bodyPr/>
          <a:lstStyle/>
          <a:p>
            <a:pPr algn="l"/>
            <a:r>
              <a:rPr lang="ru-RU" sz="30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Обратная  пластилинография (витражная) -</a:t>
            </a:r>
            <a:br>
              <a:rPr lang="ru-RU" sz="30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изображение лепной картины с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  обратной стороны горизонтальной поверхности </a:t>
            </a:r>
            <a:b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(с обозначением контура).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</a:br>
            <a:endParaRPr lang="ru-RU" sz="2000" dirty="0">
              <a:solidFill>
                <a:schemeClr val="accent3">
                  <a:lumMod val="50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830888" y="1549837"/>
            <a:ext cx="2286000" cy="86177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ru-RU" sz="3200" dirty="0" smtClean="0">
                <a:solidFill>
                  <a:prstClr val="black"/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ru-RU" sz="3200" dirty="0" smtClean="0">
                <a:solidFill>
                  <a:prstClr val="black"/>
                </a:solidFill>
                <a:latin typeface="Arial" pitchFamily="34" charset="0"/>
                <a:ea typeface="+mj-ea"/>
                <a:cs typeface="Arial" pitchFamily="34" charset="0"/>
              </a:rPr>
            </a:br>
            <a:endParaRPr lang="ru-RU" dirty="0"/>
          </a:p>
        </p:txBody>
      </p:sp>
      <p:pic>
        <p:nvPicPr>
          <p:cNvPr id="6146" name="Picture 2" descr="D:\Юля-2\Все о пластилине\Пластилиновые поделки\6(150)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79512" y="2204864"/>
            <a:ext cx="4650271" cy="3869829"/>
          </a:xfrm>
          <a:prstGeom prst="flowChartAlternateProcess">
            <a:avLst/>
          </a:prstGeom>
          <a:noFill/>
          <a:ln w="38100">
            <a:solidFill>
              <a:srgbClr val="7030A0"/>
            </a:solidFill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Юля-2\Все о пластилине\Пластилиновые поделки\detsad-8054-143366154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55576" y="2132856"/>
            <a:ext cx="3024336" cy="4424061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  <p:pic>
        <p:nvPicPr>
          <p:cNvPr id="9219" name="Picture 3" descr="D:\Юля-2\Все о пластилине\Пластилиновые поделки\1370708364_sdc11377_640x853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076056" y="2132856"/>
            <a:ext cx="3168352" cy="4416490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-459432"/>
            <a:ext cx="8229600" cy="72008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rot="10800000" flipV="1">
            <a:off x="395536" y="1844824"/>
            <a:ext cx="8229600" cy="1008112"/>
          </a:xfrm>
        </p:spPr>
        <p:txBody>
          <a:bodyPr/>
          <a:lstStyle/>
          <a:p>
            <a:pPr>
              <a:buNone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Контурная пластилинография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-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изображение объекта по контуру, с    использованием «жгутиков».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8196" name="Picture 4" descr="D:\Юля-2\Все о пластилине\Пластилиновые поделки\blog3039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588224" y="2852936"/>
            <a:ext cx="2352675" cy="3286125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  <p:pic>
        <p:nvPicPr>
          <p:cNvPr id="1028" name="Picture 4" descr="D:\Юля-2\image-12.jpe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771800" y="4437112"/>
            <a:ext cx="3651308" cy="2182168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  <p:pic>
        <p:nvPicPr>
          <p:cNvPr id="1030" name="Picture 6" descr="D:\Юля-2\image-3.jpe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79512" y="2708920"/>
            <a:ext cx="3454619" cy="2469788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Юля-2\Все о пластилине\Пластилиновые поделки\dsc_1074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79512" y="1988840"/>
            <a:ext cx="2532799" cy="3337490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  <p:pic>
        <p:nvPicPr>
          <p:cNvPr id="4" name="Picture 2" descr="D:\Юля-2\Все о пластилине\Пластилиновые поделки\595_eb76c0c98ac56d62c03f34530cd1ee71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411760" y="4365104"/>
            <a:ext cx="2976331" cy="2232248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  <p:pic>
        <p:nvPicPr>
          <p:cNvPr id="5" name="Рисунок 4" descr="http://ped-kopilka.ru/upload/blogs/13576_c35c3d341da2e047f329941d04f6ab67.jpg.jpg"/>
          <p:cNvPicPr/>
          <p:nvPr/>
        </p:nvPicPr>
        <p:blipFill>
          <a:blip r:embed="rId4" cstate="screen"/>
          <a:srcRect t="-1334"/>
          <a:stretch>
            <a:fillRect/>
          </a:stretch>
        </p:blipFill>
        <p:spPr bwMode="auto">
          <a:xfrm>
            <a:off x="5508104" y="2420888"/>
            <a:ext cx="3424485" cy="2880320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</p:spPr>
      </p:pic>
      <p:pic>
        <p:nvPicPr>
          <p:cNvPr id="3074" name="Picture 2" descr="D:\Юля-2\image-6.jpe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203848" y="1556792"/>
            <a:ext cx="2430785" cy="2654782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0" y="1844824"/>
            <a:ext cx="9073008" cy="1908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14375" algn="l"/>
              </a:tabLst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Модульная пластилинография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200" b="1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–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14375" algn="l"/>
              </a:tabLst>
            </a:pPr>
            <a:r>
              <a:rPr kumimoji="0" lang="ru-RU" sz="2200" b="1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изображение лепной картины на горизонтальной поверхности с использованием валиков, шариков, косичек, многослойных дисков.</a:t>
            </a:r>
            <a:endParaRPr kumimoji="0" lang="ru-RU" sz="2200" b="1" u="none" strike="noStrike" cap="none" normalizeH="0" baseline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14375" algn="l"/>
              </a:tabLst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4578" name="Рисунок 10" descr="C:\Users\Лена\Desktop\podelki_iz_testa1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528192">
            <a:off x="5230278" y="3284984"/>
            <a:ext cx="3358965" cy="3244020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</p:spPr>
      </p:pic>
      <p:pic>
        <p:nvPicPr>
          <p:cNvPr id="5122" name="Picture 2" descr="D:\Юля-2\Все о пластилине\Пластилиновые поделки\6563_54a71df096b1be718120c2cf75490c1b.jpg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21194835">
            <a:off x="1498352" y="3212976"/>
            <a:ext cx="2864643" cy="345638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179512" y="1988840"/>
            <a:ext cx="896448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14375" algn="l"/>
              </a:tabLst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Мозаичная пластилинография (пластилиновая мозаика)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14375" algn="l"/>
              </a:tabLst>
            </a:pPr>
            <a:r>
              <a:rPr kumimoji="0" lang="ru-RU" sz="2400" b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- изображение лепной картины на</a:t>
            </a:r>
            <a:r>
              <a:rPr kumimoji="0" lang="ru-RU" sz="2400" b="0" u="none" strike="noStrike" cap="none" normalizeH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горизонтальной поверхности с помощью шариков из пластилина.</a:t>
            </a:r>
            <a:endParaRPr kumimoji="0" lang="ru-RU" sz="2400" b="0" u="none" strike="noStrike" cap="none" normalizeH="0" baseline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3" name="Picture 4" descr="D:\Юля-2\Все о пластилине\Пластилиновые поделки\vOanlvSiloY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211960" y="3284984"/>
            <a:ext cx="4680520" cy="3324812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  <p:pic>
        <p:nvPicPr>
          <p:cNvPr id="4" name="Рисунок 3" descr="http://ped-kopilka.ru/upload/blogs/4a45673a45acf08fcd89c7c92f1680b3.jpg.jpg"/>
          <p:cNvPicPr/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79512" y="3573016"/>
            <a:ext cx="3744416" cy="2455669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Юля-2\Все о пластилине\Пластилиновые поделки\detsad-470387-145622181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076056" y="1988840"/>
            <a:ext cx="3823773" cy="4392488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  <p:pic>
        <p:nvPicPr>
          <p:cNvPr id="1029" name="Picture 5" descr="D:\Юля-2\Все о пластилине\Пластилиновые поделки\DSC04718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971600" y="2060848"/>
            <a:ext cx="3318470" cy="4362623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2132856"/>
            <a:ext cx="820891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Фактурная пластилинография - </a:t>
            </a:r>
            <a:r>
              <a:rPr lang="ru-RU" sz="26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изображение больших участков картины на горизонтальной поверхности и придание им фактуры. </a:t>
            </a:r>
            <a:endParaRPr lang="ru-RU" sz="2600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3" name="Рисунок 2" descr="C:\Users\Taechka\Desktop\фото 2\DSCN1614.JPG"/>
          <p:cNvPicPr/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21100581">
            <a:off x="839259" y="3784621"/>
            <a:ext cx="3096344" cy="237626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  <p:pic>
        <p:nvPicPr>
          <p:cNvPr id="4" name="Объект 3" descr="лепим из пластилина"/>
          <p:cNvPicPr>
            <a:picLocks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261046">
            <a:off x="4893425" y="3628060"/>
            <a:ext cx="3460085" cy="2910179"/>
          </a:xfrm>
          <a:prstGeom prst="rect">
            <a:avLst/>
          </a:prstGeom>
          <a:noFill/>
          <a:ln w="88900" cmpd="tri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 rot="10800000" flipV="1">
            <a:off x="539552" y="2636912"/>
            <a:ext cx="8100392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14375" algn="l"/>
              </a:tabLst>
            </a:pPr>
            <a:r>
              <a:rPr lang="ru-RU" sz="30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Многослойная пластилинография </a:t>
            </a:r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– </a:t>
            </a:r>
            <a:r>
              <a:rPr kumimoji="0" lang="ru-RU" sz="3000" b="1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миллефиори </a:t>
            </a:r>
            <a:r>
              <a:rPr kumimoji="0" lang="ru-RU" sz="2000" b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- </a:t>
            </a:r>
            <a:endParaRPr lang="ru-RU" sz="2000" dirty="0" smtClean="0">
              <a:solidFill>
                <a:schemeClr val="accent3">
                  <a:lumMod val="50000"/>
                </a:schemeClr>
              </a:solidFill>
              <a:latin typeface="Comic Sans MS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14375" algn="l"/>
              </a:tabLst>
            </a:pPr>
            <a:r>
              <a:rPr kumimoji="0" lang="ru-RU" sz="2400" b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объемное изображение лепной картины  на  горизонтальной поверхности, с последовательным нанесением слоев.</a:t>
            </a:r>
            <a:endParaRPr kumimoji="0" lang="ru-RU" sz="2400" b="0" u="none" strike="noStrike" cap="none" normalizeH="0" baseline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0" y="22002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  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0" y="3857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36" name="Rectangle 8"/>
          <p:cNvSpPr>
            <a:spLocks noChangeArrowheads="1"/>
          </p:cNvSpPr>
          <p:nvPr/>
        </p:nvSpPr>
        <p:spPr bwMode="auto">
          <a:xfrm>
            <a:off x="0" y="55149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25" descr="alt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931462" y="2060848"/>
            <a:ext cx="2961018" cy="2563270"/>
          </a:xfrm>
          <a:prstGeom prst="rect">
            <a:avLst/>
          </a:prstGeom>
          <a:noFill/>
          <a:ln w="19050">
            <a:solidFill>
              <a:srgbClr val="008000"/>
            </a:solidFill>
          </a:ln>
        </p:spPr>
      </p:pic>
      <p:pic>
        <p:nvPicPr>
          <p:cNvPr id="4" name="Рисунок 227" descr="alt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987825" y="4089201"/>
            <a:ext cx="2821554" cy="2583949"/>
          </a:xfrm>
          <a:prstGeom prst="rect">
            <a:avLst/>
          </a:prstGeom>
          <a:noFill/>
          <a:ln w="19050">
            <a:solidFill>
              <a:srgbClr val="008000"/>
            </a:solidFill>
          </a:ln>
        </p:spPr>
      </p:pic>
      <p:pic>
        <p:nvPicPr>
          <p:cNvPr id="5" name="Рисунок 212" descr="alt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79512" y="1988840"/>
            <a:ext cx="2736304" cy="2520280"/>
          </a:xfrm>
          <a:prstGeom prst="rect">
            <a:avLst/>
          </a:prstGeom>
          <a:noFill/>
          <a:ln w="19050">
            <a:solidFill>
              <a:srgbClr val="008000"/>
            </a:solidFill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www.maam.ru/upload/blogs/c84b672aa24552d11d8f50bea52c02ba.jpg.jpg"/>
          <p:cNvPicPr/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83568" y="2564904"/>
            <a:ext cx="3600400" cy="3312368"/>
          </a:xfrm>
          <a:prstGeom prst="rect">
            <a:avLst/>
          </a:prstGeom>
          <a:noFill/>
          <a:ln w="57150">
            <a:solidFill>
              <a:srgbClr val="7030A0"/>
            </a:solidFill>
            <a:miter lim="800000"/>
            <a:headEnd/>
            <a:tailEnd/>
          </a:ln>
        </p:spPr>
      </p:pic>
      <p:pic>
        <p:nvPicPr>
          <p:cNvPr id="4" name="Рисунок 3" descr="http://www.maam.ru/upload/blogs/detsad-137071-1423305781.jpg"/>
          <p:cNvPicPr/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788024" y="1988840"/>
            <a:ext cx="4097318" cy="4641761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988840"/>
            <a:ext cx="874846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Comic Sans MS" pitchFamily="66" charset="0"/>
              </a:rPr>
              <a:t>Этапы осваивания различных видов пластилинографии:</a:t>
            </a:r>
          </a:p>
          <a:p>
            <a:endParaRPr lang="ru-RU" dirty="0" smtClean="0">
              <a:latin typeface="Comic Sans MS" pitchFamily="66" charset="0"/>
            </a:endParaRPr>
          </a:p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Comic Sans MS" pitchFamily="66" charset="0"/>
              </a:rPr>
              <a:t>Вторая младшая группа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– прямая пластилинография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Средняя группа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– мозаичная пластилинография, контурная пластилинография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Comic Sans MS" pitchFamily="66" charset="0"/>
              </a:rPr>
              <a:t>Старшая группа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- фактурная пластилинография, модульная пластилинография</a:t>
            </a:r>
          </a:p>
          <a:p>
            <a:pPr algn="ctr"/>
            <a:r>
              <a:rPr lang="ru-RU" sz="2400" b="1" dirty="0" smtClean="0">
                <a:solidFill>
                  <a:srgbClr val="00B050"/>
                </a:solidFill>
                <a:latin typeface="Comic Sans MS" pitchFamily="66" charset="0"/>
              </a:rPr>
              <a:t>Подготовительная группа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-  многослойная пластилинография (миллефиори)</a:t>
            </a:r>
          </a:p>
          <a:p>
            <a:endParaRPr lang="ru-RU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348800"/>
            <a:ext cx="7560840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4400" i="1" dirty="0" smtClean="0">
              <a:solidFill>
                <a:srgbClr val="002060"/>
              </a:solidFill>
            </a:endParaRPr>
          </a:p>
          <a:p>
            <a:pPr algn="just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Таким образом,</a:t>
            </a:r>
            <a:endParaRPr lang="ru-RU" sz="2000" dirty="0" smtClean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  <a:p>
            <a:pPr algn="just"/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организация работы по созданию продуктов детского творчества в технике пластилинография позволяет решать не только практические, но и воспитательно-образовательные задачи, способствует всестороннему развитию личности ребенка. В игровой форме дети учатся выделять в своих художественных работах главный замысел и оттенять второстепенные детали. Дошкольники получают знания, умения и навыки, знакомятся с миром предметов в процессе частичного использования бросового материала. При этом расширяются возможности изобразительной деятельности детей, раскрываются методы обучения основным правилам, приемам и средствам композиции.</a:t>
            </a:r>
            <a:endParaRPr lang="ru-RU" sz="2000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1916832"/>
            <a:ext cx="79928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Мы волшебным пластилином можем создавать картины.</a:t>
            </a:r>
          </a:p>
          <a:p>
            <a:pPr algn="ctr"/>
            <a:endParaRPr lang="ru-RU" sz="2800" b="1" u="sng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4098" name="Picture 2" descr="D:\Юля-2\Пластилиновые работы моих детей\Снежинка-3.jpe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39552" y="3356992"/>
            <a:ext cx="3047003" cy="3068960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  <p:pic>
        <p:nvPicPr>
          <p:cNvPr id="5" name="Picture 2" descr="D:\Юля-2\Пластилиновые работы моих детей\Самолёт Вики Брус.jpe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499992" y="3284984"/>
            <a:ext cx="4038710" cy="309634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D:\Юля-2\Пластилиновые работы моих детей\Цветок для мамы.jpe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364088" y="2060848"/>
            <a:ext cx="3168352" cy="417646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  <p:pic>
        <p:nvPicPr>
          <p:cNvPr id="5" name="Picture 4" descr="D:\Юля-2\Пластилиновые работы моих детей\Ракета-2.jpe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5400000">
            <a:off x="971600" y="1988840"/>
            <a:ext cx="3456386" cy="4608513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Юля-2\Пластилиновые работы моих детей\Матрешка-3.jpe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55576" y="1916832"/>
            <a:ext cx="3384376" cy="4512501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  <p:pic>
        <p:nvPicPr>
          <p:cNvPr id="6147" name="Picture 3" descr="D:\Юля-2\Пластилиновые работы моих детей\Ландыши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004048" y="2132856"/>
            <a:ext cx="3240360" cy="4080453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Юля-2\Пластилиновые работы моих детей\IMG_20151201_172340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355976" y="2636912"/>
            <a:ext cx="4392488" cy="3168352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  <p:pic>
        <p:nvPicPr>
          <p:cNvPr id="3" name="Picture 4" descr="D:\Юля-2\Пластилиновые работы моих детей\Вишенки Яся прямая.jpg"/>
          <p:cNvPicPr>
            <a:picLocks noChangeAspect="1" noChangeArrowheads="1"/>
          </p:cNvPicPr>
          <p:nvPr/>
        </p:nvPicPr>
        <p:blipFill rotWithShape="1">
          <a:blip r:embed="rId3" cstate="screen"/>
          <a:srcRect b="7143"/>
          <a:stretch/>
        </p:blipFill>
        <p:spPr bwMode="auto">
          <a:xfrm>
            <a:off x="611560" y="2147085"/>
            <a:ext cx="3122655" cy="3960440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Юля-2\Пластилиновые работы моих детей\Гриб мухомор-1.jpe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555776" y="2060848"/>
            <a:ext cx="3816424" cy="4125363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Юля-2\Пластилиновые работы моих детей\Фотографии 10.10.2016 коллективная Осень в лесу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475656" y="1988840"/>
            <a:ext cx="6322302" cy="4648752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-180528" y="4437112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Comic Sans MS" pitchFamily="66" charset="0"/>
              </a:rPr>
              <a:t> 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Юля-2\Пластилиновые работы моих детей\Чебурашка Соня.jpe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899592" y="1916832"/>
            <a:ext cx="3024336" cy="389654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  <p:pic>
        <p:nvPicPr>
          <p:cNvPr id="3" name="Picture 3" descr="D:\Юля-2\Пластилиновые работы моих детей\Фотографии 10.10.2016 пластилин 004.jpg"/>
          <p:cNvPicPr>
            <a:picLocks noChangeAspect="1" noChangeArrowheads="1"/>
          </p:cNvPicPr>
          <p:nvPr/>
        </p:nvPicPr>
        <p:blipFill rotWithShape="1">
          <a:blip r:embed="rId3" cstate="screen"/>
          <a:srcRect b="8090"/>
          <a:stretch/>
        </p:blipFill>
        <p:spPr bwMode="auto">
          <a:xfrm>
            <a:off x="5148064" y="1916832"/>
            <a:ext cx="3072096" cy="389654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769337">
            <a:off x="449767" y="4650452"/>
            <a:ext cx="7772400" cy="1362075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ЗА ВНИМАНИЕ!</a:t>
            </a:r>
            <a:endParaRPr lang="ru-RU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 rot="20631411">
            <a:off x="-269222" y="2175680"/>
            <a:ext cx="7772400" cy="1500187"/>
          </a:xfrm>
        </p:spPr>
        <p:txBody>
          <a:bodyPr/>
          <a:lstStyle/>
          <a:p>
            <a:r>
              <a:rPr lang="ru-RU" sz="7200" dirty="0" smtClean="0">
                <a:solidFill>
                  <a:schemeClr val="accent6">
                    <a:lumMod val="75000"/>
                  </a:schemeClr>
                </a:solidFill>
              </a:rPr>
              <a:t>        </a:t>
            </a:r>
            <a:r>
              <a:rPr lang="ru-RU" sz="720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СПАСИБО</a:t>
            </a:r>
            <a:endParaRPr lang="ru-RU" sz="7200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Шаблон 2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2</Template>
  <TotalTime>1383</TotalTime>
  <Words>392</Words>
  <Application>Microsoft Office PowerPoint</Application>
  <PresentationFormat>Экран (4:3)</PresentationFormat>
  <Paragraphs>71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Шаблон 2</vt:lpstr>
      <vt:lpstr>Подготовила: воспитатель  Починковского  д/сада №2 Масленникова Татьяна Алексеевна.</vt:lpstr>
      <vt:lpstr>                                                  </vt:lpstr>
      <vt:lpstr>Задачи:</vt:lpstr>
      <vt:lpstr>Слайд 4</vt:lpstr>
      <vt:lpstr> Материалы для создания пластилиновой картины:</vt:lpstr>
      <vt:lpstr>Основные приемы лепки,  используемые в пластилинографии</vt:lpstr>
      <vt:lpstr>   Виды пластилинографии: Прямая пластилинография    Обратная пластилинография (витражная)      Контурная пластилинография  Многослойная пластилинография Модульная пластилинография  Мозаичная пластилинография  Фактурная пластилинография     </vt:lpstr>
      <vt:lpstr>Слайд 8</vt:lpstr>
      <vt:lpstr>Слайд 9</vt:lpstr>
      <vt:lpstr>Обратная  пластилинография (витражная) - изображение лепной картины с   обратной стороны горизонтальной поверхности  (с обозначением контура).  </vt:lpstr>
      <vt:lpstr>Слайд 11</vt:lpstr>
      <vt:lpstr> 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Рисуем пластилином.</dc:title>
  <dc:creator>ЛЮБАША</dc:creator>
  <cp:lastModifiedBy>Пользователь Windows</cp:lastModifiedBy>
  <cp:revision>155</cp:revision>
  <dcterms:created xsi:type="dcterms:W3CDTF">2014-02-22T19:28:09Z</dcterms:created>
  <dcterms:modified xsi:type="dcterms:W3CDTF">2024-02-20T11:58:47Z</dcterms:modified>
</cp:coreProperties>
</file>