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74" r:id="rId4"/>
    <p:sldId id="273" r:id="rId5"/>
    <p:sldId id="257" r:id="rId6"/>
    <p:sldId id="272" r:id="rId7"/>
    <p:sldId id="258" r:id="rId8"/>
    <p:sldId id="259" r:id="rId9"/>
    <p:sldId id="260" r:id="rId10"/>
    <p:sldId id="261" r:id="rId11"/>
    <p:sldId id="262" r:id="rId12"/>
    <p:sldId id="263" r:id="rId13"/>
    <p:sldId id="278" r:id="rId14"/>
    <p:sldId id="265" r:id="rId15"/>
    <p:sldId id="266" r:id="rId16"/>
    <p:sldId id="277" r:id="rId17"/>
    <p:sldId id="267" r:id="rId18"/>
    <p:sldId id="268" r:id="rId19"/>
    <p:sldId id="269" r:id="rId20"/>
    <p:sldId id="280" r:id="rId21"/>
    <p:sldId id="270" r:id="rId22"/>
    <p:sldId id="271" r:id="rId23"/>
    <p:sldId id="276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FF96B36-A2C5-4A20-A525-208F72F13CDF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D8FE76C-4D0D-4DF8-9A25-06B55C765F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404813"/>
            <a:ext cx="8496944" cy="4521200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/>
              <a:t>МБ ДОУ </a:t>
            </a:r>
            <a:r>
              <a:rPr lang="ru-RU" sz="3600" dirty="0" err="1"/>
              <a:t>Починковский</a:t>
            </a:r>
            <a:r>
              <a:rPr lang="ru-RU" sz="3600" dirty="0"/>
              <a:t> д/с №</a:t>
            </a:r>
            <a:r>
              <a:rPr lang="ru-RU" sz="3600" dirty="0" smtClean="0"/>
              <a:t>2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Музейная педагогика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 ДОУ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300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52927" cy="3240360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Музейная педагогика – научная дисциплина на стыке музееведения, педагогики и психологии, рассматривающая музей как образовательную систему; а также область научно-практической деятельности современного музея, ориентированная на передачу культурного (художественного) опыта через педагогический процесс в условиях музейной среды.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301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332656"/>
            <a:ext cx="7982272" cy="5182512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Музейная педагогика состоит из работы, направленной на :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tx1"/>
                </a:solidFill>
              </a:rPr>
              <a:t>-формирование целостного отношения к культурному наследию и привитию вкуса к общению с музейными ценностями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развитие способности воспринимать музейную информацию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- воспитание эмоций, развитие воображения и фантазии, творческой активности детей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4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3" cy="4536504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   Музейная педагогика является инновационной технологией в сфере личностного воспитания детей, создающая условия погружения личности в специально организованную предметно-пространственную среду.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    Основной целью музейной педагогики является: приобщение к музеям подрастающего поколения, творческое развитие личности. Поэтому, на сегодняшний день, музейная педагогика рассматривается как инновационная педагогическая технология.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32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08911" cy="288032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/>
              <a:t>Музей хранит историю вещей</a:t>
            </a:r>
            <a:br>
              <a:rPr lang="ru-RU" sz="3200" dirty="0" smtClean="0"/>
            </a:br>
            <a:r>
              <a:rPr lang="ru-RU" sz="3200" dirty="0" smtClean="0"/>
              <a:t>И тех, кого уж с нами нет, людей,</a:t>
            </a:r>
            <a:br>
              <a:rPr lang="ru-RU" sz="3200" dirty="0" smtClean="0"/>
            </a:br>
            <a:r>
              <a:rPr lang="ru-RU" sz="3200" dirty="0" smtClean="0"/>
              <a:t>Он будет возрастать повсюду славой, Пока гордимся мы историей своей.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96149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9" y="188640"/>
            <a:ext cx="7622232" cy="5326528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При использовании музейной педагогики мы учитывали принципы: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+наглядность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+доступность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+динамичность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+содержательность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+обязательное сочетание предметного мира музея с программой, реализуемой в ДОУ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+последовательность ознакомления детей с музейной коллекцией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+гуманизм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669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491880" y="2204864"/>
            <a:ext cx="2304256" cy="149046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Задачи музейной педагогики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ятно 2 3"/>
          <p:cNvSpPr/>
          <p:nvPr/>
        </p:nvSpPr>
        <p:spPr>
          <a:xfrm>
            <a:off x="5220072" y="908720"/>
            <a:ext cx="3923928" cy="2232248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Эстетическое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воспитание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ятно 2 4"/>
          <p:cNvSpPr/>
          <p:nvPr/>
        </p:nvSpPr>
        <p:spPr>
          <a:xfrm>
            <a:off x="4283968" y="3140968"/>
            <a:ext cx="4680520" cy="2880320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Патриотическое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воспитание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ятно 2 5"/>
          <p:cNvSpPr/>
          <p:nvPr/>
        </p:nvSpPr>
        <p:spPr>
          <a:xfrm>
            <a:off x="395536" y="3429000"/>
            <a:ext cx="4032448" cy="2592288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Духовное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воспитание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395536" y="1268760"/>
            <a:ext cx="4032448" cy="2160240"/>
          </a:xfrm>
          <a:prstGeom prst="irregularSeal2">
            <a:avLst/>
          </a:prstGeom>
          <a:solidFill>
            <a:srgbClr val="00B050"/>
          </a:solidFill>
          <a:scene3d>
            <a:camera prst="orthographicFront">
              <a:rot lat="0" lon="1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Нравственное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воспитание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672" y="54868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Задачи музейной педагогики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353126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764704"/>
            <a:ext cx="7838256" cy="1008112"/>
          </a:xfrm>
        </p:spPr>
        <p:txBody>
          <a:bodyPr/>
          <a:lstStyle/>
          <a:p>
            <a:pPr marL="0" indent="0" algn="l"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В нашем детском саду организованы мини-музеи: «Тряпичной куклы», «Музыкальных инструментов», «Теремок сказок», «Волшебницы Книги». </a:t>
            </a:r>
            <a:r>
              <a:rPr lang="ru-RU" sz="1400" dirty="0">
                <a:solidFill>
                  <a:schemeClr val="tx1"/>
                </a:solidFill>
              </a:rPr>
              <a:t>Основной отличительной особенностью 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является то, что практически все экспонаты созданы в процессе познавательной и </a:t>
            </a:r>
            <a:r>
              <a:rPr lang="ru-RU" sz="1400" dirty="0" smtClean="0">
                <a:solidFill>
                  <a:schemeClr val="tx1"/>
                </a:solidFill>
              </a:rPr>
              <a:t>творческой </a:t>
            </a:r>
            <a:r>
              <a:rPr lang="ru-RU" sz="1400" dirty="0">
                <a:solidFill>
                  <a:schemeClr val="tx1"/>
                </a:solidFill>
              </a:rPr>
              <a:t>деятельности наших воспитанников и их родителей.</a:t>
            </a:r>
          </a:p>
        </p:txBody>
      </p:sp>
      <p:pic>
        <p:nvPicPr>
          <p:cNvPr id="3" name="Рисунок 2" descr="C:\Users\1\Desktop\Мини-музей\IMG_41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3086100" cy="2056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:\муз музей\IMG_53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469" y="4385232"/>
            <a:ext cx="2870266" cy="203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Documents and Settings\User\Мои документы\IMG_20201117_1453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1924" y="1844824"/>
            <a:ext cx="1792180" cy="2194015"/>
          </a:xfrm>
          <a:prstGeom prst="rect">
            <a:avLst/>
          </a:prstGeom>
          <a:noFill/>
          <a:ln w="76200">
            <a:noFill/>
          </a:ln>
          <a:extLst/>
        </p:spPr>
      </p:pic>
      <p:sp>
        <p:nvSpPr>
          <p:cNvPr id="6" name="TextBox 5"/>
          <p:cNvSpPr txBox="1"/>
          <p:nvPr/>
        </p:nvSpPr>
        <p:spPr>
          <a:xfrm>
            <a:off x="179512" y="378904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Мини-музей тряпичной куклы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623731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Мини-музей музыкальных инструментов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20071" y="3973706"/>
            <a:ext cx="345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Мини-музей «Теремок сказок»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813570" y="116632"/>
            <a:ext cx="4629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Виды мини-музеев</a:t>
            </a:r>
            <a:endParaRPr lang="ru-RU" sz="2400" b="1" dirty="0"/>
          </a:p>
        </p:txBody>
      </p:sp>
      <p:pic>
        <p:nvPicPr>
          <p:cNvPr id="10" name="Рисунок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3" y="4437857"/>
            <a:ext cx="2880320" cy="19332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6228184" y="6371152"/>
            <a:ext cx="2160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Мини-музей книги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429412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980728"/>
            <a:ext cx="7766248" cy="223224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solidFill>
                  <a:schemeClr val="tx1"/>
                </a:solidFill>
              </a:rPr>
              <a:t>Русская тряпичная куколка простая.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Славила Россию игрушка удалая.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Бодрая, веселая, немного озорная,                     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А по нраву русская, значит нам родная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C:\Users\1\Desktop\Мини-музей\IMG_414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3876675" cy="2583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esktop\Мини-музей\IMG_414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3818384" cy="25875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475656" y="116632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Мини-музей тряпичной куклы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269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60648"/>
            <a:ext cx="6512511" cy="7200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Экспонаты музея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C:\Users\1\Desktop\Мини-музей\IMG_41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2232248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esktop\Мини-музей\IMG_41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13838"/>
            <a:ext cx="2088232" cy="152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esktop\Мини-музей\IMG_416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12912"/>
            <a:ext cx="2286635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1\Desktop\Мини-музей\IMG_416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82" y="3284984"/>
            <a:ext cx="2609850" cy="1739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1\Desktop\Мини-музей\IMG_416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8497" y="3284984"/>
            <a:ext cx="2386330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1\Desktop\Мини-музей\IMG_416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84984"/>
            <a:ext cx="2191122" cy="15906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23528" y="2564904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Куколки «День и ночь»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131840" y="2564904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«Колокольчик»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8144" y="2636912"/>
            <a:ext cx="37821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«Кормилица с детьми»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5" y="5024249"/>
            <a:ext cx="1944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</a:t>
            </a:r>
            <a:r>
              <a:rPr lang="ru-RU" sz="1400" dirty="0" err="1" smtClean="0"/>
              <a:t>Пеленашки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3308497" y="4875659"/>
            <a:ext cx="2386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Кукла колокольчик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156177" y="4875659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«Зайчик на пальчик»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4046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1\Desktop\Мини-музей\IMG_41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587136"/>
            <a:ext cx="1656184" cy="248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esktop\Мини-музей\IMG_41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87136"/>
            <a:ext cx="1660293" cy="248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esktop\Мини-музей\IMG_414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7363" y="598552"/>
            <a:ext cx="1724998" cy="2470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1\Desktop\Мини-музей\IMG_415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413" y="3501008"/>
            <a:ext cx="1669340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1\Desktop\Мини-музей\IMG_415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01009"/>
            <a:ext cx="1854126" cy="253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1\Desktop\Мини-музей\IMG_4157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5267" y="3501009"/>
            <a:ext cx="1635125" cy="245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059832" y="116632"/>
            <a:ext cx="312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3490" y="2996952"/>
            <a:ext cx="1796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Вепская</a:t>
            </a:r>
            <a:r>
              <a:rPr lang="ru-RU" sz="1400" dirty="0" smtClean="0"/>
              <a:t> кукла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3068960"/>
            <a:ext cx="1660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«Крестец»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6136" y="2996952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Кукла «На счастье»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83569" y="5877272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«Веснянка»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275857" y="6031161"/>
            <a:ext cx="18541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</a:t>
            </a:r>
            <a:r>
              <a:rPr lang="ru-RU" sz="1400" dirty="0" err="1" smtClean="0"/>
              <a:t>Крупеничка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465267" y="5955284"/>
            <a:ext cx="1851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«Хороводница»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8411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1\Desktop\Мини-музей\IMG_416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6611"/>
            <a:ext cx="1743075" cy="261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1\Desktop\Мини-музей\IMG_416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6826" y="606611"/>
            <a:ext cx="1638300" cy="2458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esktop\Мини-музей\IMG_416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06611"/>
            <a:ext cx="1571625" cy="2357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esktop\Мини-музей\IMG_415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872" y="3743960"/>
            <a:ext cx="1743075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1\Desktop\Мини-музей\IMG_416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43960"/>
            <a:ext cx="2715260" cy="18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190768" y="116632"/>
            <a:ext cx="282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39552" y="3221541"/>
            <a:ext cx="1743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</a:t>
            </a:r>
            <a:r>
              <a:rPr lang="ru-RU" sz="1400" dirty="0" err="1" smtClean="0"/>
              <a:t>Берегиня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536826" y="2964366"/>
            <a:ext cx="1638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</a:t>
            </a:r>
            <a:r>
              <a:rPr lang="ru-RU" sz="1400" dirty="0" err="1" smtClean="0"/>
              <a:t>Ведучка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516217" y="296436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</a:t>
            </a:r>
            <a:r>
              <a:rPr lang="ru-RU" sz="1400" dirty="0" err="1" smtClean="0"/>
              <a:t>Десятиручка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7" y="6048216"/>
            <a:ext cx="1891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Кукла на ложке</a:t>
            </a:r>
            <a:endParaRPr lang="ru-RU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843809" y="5486003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</a:t>
            </a:r>
            <a:r>
              <a:rPr lang="ru-RU" sz="1400" dirty="0" err="1" smtClean="0"/>
              <a:t>Пеленашки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pic>
        <p:nvPicPr>
          <p:cNvPr id="13" name="Рисунок 12" descr="C:\Users\1\Desktop\Мини-музей\IMG_414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8801" y="3766735"/>
            <a:ext cx="2740869" cy="178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6084169" y="5486003"/>
            <a:ext cx="2592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«Птица счастья»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36749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484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5616623" cy="43535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395537" y="404664"/>
            <a:ext cx="3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Экспонаты музея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866329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Коллекция современных кукол выполнена руками родителей. Представленные куклы выполнены различной техникой и с использованием современных материалов и отделок.</a:t>
            </a:r>
          </a:p>
        </p:txBody>
      </p:sp>
    </p:spTree>
    <p:extLst>
      <p:ext uri="{BB962C8B-B14F-4D97-AF65-F5344CB8AC3E}">
        <p14:creationId xmlns:p14="http://schemas.microsoft.com/office/powerpoint/2010/main" xmlns="" val="253785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332656"/>
            <a:ext cx="7838256" cy="93610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Использование мини-музеев рассматривается как особая форма работы с детьми и родителями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C:\Users\1\Desktop\всё с фотика 2\IMG_429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2971800" cy="4458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esktop\всё с фотика 2\IMG_429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40768"/>
            <a:ext cx="2924175" cy="43872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547665" y="6093296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Дети старшей группы знакомятся с экспонатами музея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605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88640"/>
            <a:ext cx="7982272" cy="1440160"/>
          </a:xfrm>
        </p:spPr>
        <p:txBody>
          <a:bodyPr/>
          <a:lstStyle/>
          <a:p>
            <a:pPr marL="0" indent="0" algn="l">
              <a:buNone/>
            </a:pPr>
            <a:r>
              <a:rPr lang="ru-RU" sz="1400" dirty="0"/>
              <a:t>Одна из немаловажных задач </a:t>
            </a:r>
            <a:r>
              <a:rPr lang="ru-RU" sz="1400" dirty="0" smtClean="0"/>
              <a:t> </a:t>
            </a:r>
            <a:r>
              <a:rPr lang="ru-RU" sz="1400" dirty="0"/>
              <a:t>– обеспечение психолого-педагогической поддержки семьи и повышение компетенции родителей в вопросах развития и образования </a:t>
            </a:r>
            <a:r>
              <a:rPr lang="ru-RU" sz="1400" dirty="0" smtClean="0"/>
              <a:t>детей. Совместная </a:t>
            </a:r>
            <a:r>
              <a:rPr lang="ru-RU" sz="1400" dirty="0"/>
              <a:t>работа взрослых и детей способствует формированию социальных, нравственных, эстетических и интеллектуальных качеств, самостоятельности и ответственности ребенка.</a:t>
            </a:r>
          </a:p>
        </p:txBody>
      </p:sp>
      <p:pic>
        <p:nvPicPr>
          <p:cNvPr id="3" name="Рисунок 2" descr="C:\Users\1\Desktop\всё с фотика 2\IMG_43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27746"/>
            <a:ext cx="2781300" cy="41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1\Desktop\всё с фотика 2\IMG_43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48880"/>
            <a:ext cx="3609975" cy="240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067944" y="1700808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Мастер-класс для родителей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640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3" y="188640"/>
            <a:ext cx="6686128" cy="792088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Работа с социальными партнёрами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F:\Фото с фотика\IMG_01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503" y="3682571"/>
            <a:ext cx="1651202" cy="2194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F:\Фото с фотика\IMG_01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7754" y="3717033"/>
            <a:ext cx="1638182" cy="2052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F:\Фото с фотика\IMG_011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66222"/>
            <a:ext cx="1368152" cy="16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F:\Фото с фотика\IMG_011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502" y="1866221"/>
            <a:ext cx="2534285" cy="16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Фото с фотика\IMG_012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66221"/>
            <a:ext cx="2391442" cy="16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F:\Фото с фотика\IMG_0124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710039"/>
            <a:ext cx="1584176" cy="231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Фото с фотика\IMG_0117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0039"/>
            <a:ext cx="1584176" cy="20599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95536" y="764704"/>
            <a:ext cx="8208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Экскурсия в местный краеведческий музей</a:t>
            </a:r>
          </a:p>
          <a:p>
            <a:r>
              <a:rPr lang="ru-RU" sz="1600" b="1" dirty="0" smtClean="0"/>
              <a:t>Дети знакомятся с краеведческим музеем как хранителем подлинных памятников, материальной и духовной культуры нашего села, с жизнью наших предков. </a:t>
            </a:r>
            <a:endParaRPr lang="ru-RU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6237312"/>
            <a:ext cx="7992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Дети подготовительной группа знакомятся с предметами старины, быта и их назначением.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2554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068960"/>
            <a:ext cx="8136904" cy="792088"/>
          </a:xfrm>
        </p:spPr>
        <p:txBody>
          <a:bodyPr/>
          <a:lstStyle/>
          <a:p>
            <a:pPr marL="0" indent="0" algn="l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«</a:t>
            </a:r>
            <a:r>
              <a:rPr lang="ru-RU" sz="1800" dirty="0" err="1" smtClean="0">
                <a:solidFill>
                  <a:schemeClr val="tx1"/>
                </a:solidFill>
              </a:rPr>
              <a:t>Библиосумерки</a:t>
            </a:r>
            <a:r>
              <a:rPr lang="ru-RU" sz="1800" dirty="0" smtClean="0">
                <a:solidFill>
                  <a:schemeClr val="tx1"/>
                </a:solidFill>
              </a:rPr>
              <a:t>» – </a:t>
            </a:r>
            <a:r>
              <a:rPr lang="ru-RU" sz="1400" dirty="0" smtClean="0">
                <a:solidFill>
                  <a:schemeClr val="tx1"/>
                </a:solidFill>
              </a:rPr>
              <a:t>мероприятие, организованное в рамках Всероссийской акции в поддержку чтения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F:\Библиосумерки 2017\IMG_607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324036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F:\Библиосумерки 2017\IMG_609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5418" y="1114251"/>
            <a:ext cx="3272790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Pictures\imageWW3AEYRI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97379"/>
            <a:ext cx="3667977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139952" y="5085184"/>
            <a:ext cx="46382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Библионочь</a:t>
            </a:r>
            <a:r>
              <a:rPr lang="ru-RU" dirty="0" smtClean="0"/>
              <a:t>» - </a:t>
            </a:r>
            <a:r>
              <a:rPr lang="ru-RU" sz="1400" dirty="0" smtClean="0"/>
              <a:t>мастер-класс для детей «Кукла-оберег» на мероприятии посвящённому Году литературы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39552" y="116632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Работа с социальными партнёрами</a:t>
            </a:r>
          </a:p>
          <a:p>
            <a:pPr algn="ctr"/>
            <a:r>
              <a:rPr lang="ru-RU" dirty="0" smtClean="0"/>
              <a:t>Педагоги ДОУ активно участвуют в мероприятиях, организуемых библиотеками.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516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76672"/>
            <a:ext cx="6512511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Результативность использования музейной педагогики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C:\Users\1\Desktop\Мини-музей\IMG_42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2016223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1\Desktop\Мини-музей\IMG_424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72816"/>
            <a:ext cx="2016224" cy="3096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1\Desktop\всё с фотика 2\IMG_424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127339"/>
            <a:ext cx="2005602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552" y="4869161"/>
            <a:ext cx="8280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Грамота за участие в районном смотре-конкурсе на лучшую развивающую среду ДОУ в номинации «Лучший мини-музей – 1 место</a:t>
            </a:r>
          </a:p>
          <a:p>
            <a:r>
              <a:rPr lang="ru-RU" sz="1400" dirty="0" smtClean="0"/>
              <a:t>Благодарственное письмо за мастер-класс </a:t>
            </a:r>
            <a:r>
              <a:rPr lang="ru-RU" sz="1400" dirty="0"/>
              <a:t>для детей «Кукла-оберег» на мероприятии посвящённому Году литературы   </a:t>
            </a:r>
            <a:endParaRPr lang="ru-RU" sz="1400" dirty="0" smtClean="0"/>
          </a:p>
          <a:p>
            <a:r>
              <a:rPr lang="ru-RU" sz="1400" dirty="0" smtClean="0"/>
              <a:t>Благодарность </a:t>
            </a:r>
            <a:r>
              <a:rPr lang="ru-RU" sz="1400" dirty="0"/>
              <a:t>за </a:t>
            </a:r>
            <a:r>
              <a:rPr lang="ru-RU" sz="1400" dirty="0" smtClean="0"/>
              <a:t>участие в мероприятии, организованном </a:t>
            </a:r>
            <a:r>
              <a:rPr lang="ru-RU" sz="1400" dirty="0"/>
              <a:t>в рамках Всероссийской акции в поддержку </a:t>
            </a:r>
            <a:r>
              <a:rPr lang="ru-RU" sz="1400" dirty="0" smtClean="0"/>
              <a:t>чтения</a:t>
            </a:r>
          </a:p>
          <a:p>
            <a:r>
              <a:rPr lang="ru-RU" sz="1400" dirty="0" smtClean="0"/>
              <a:t>Диплом «Росинка фестиваля» – за победу в конкурсе «Лучший мастер» фестиваля «Слобода мастеровая»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80466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836712"/>
            <a:ext cx="6512511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/>
              <a:t>Дружно наш оркестр играет.</a:t>
            </a:r>
            <a:br>
              <a:rPr lang="ru-RU" sz="2000" dirty="0"/>
            </a:br>
            <a:r>
              <a:rPr lang="ru-RU" sz="2000" dirty="0"/>
              <a:t>Всё о музыке он знает.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Рисунок 2" descr="H:\муз музей\IMG_09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93" y="1628799"/>
            <a:ext cx="3286503" cy="478070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Мини-музей</a:t>
            </a:r>
            <a:r>
              <a:rPr lang="ru-RU" dirty="0" smtClean="0"/>
              <a:t> </a:t>
            </a:r>
            <a:r>
              <a:rPr lang="ru-RU" sz="2400" b="1" dirty="0" smtClean="0"/>
              <a:t>музыкальных инструментов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67945" y="2348880"/>
            <a:ext cx="49685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Музей создан  </a:t>
            </a:r>
            <a:r>
              <a:rPr lang="ru-RU" dirty="0"/>
              <a:t>для формирования у дошкольников чувства эмоционального удовлетворения от знакомства с музыкальными инструментами  и потребности в инструментальном </a:t>
            </a:r>
            <a:r>
              <a:rPr lang="ru-RU" dirty="0" err="1"/>
              <a:t>музицировании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4528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:\муз музей\IMG_09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2592289" cy="1791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:\муз музей\IMG_09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2600960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:\муз музей\IMG_092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81956"/>
            <a:ext cx="2087880" cy="31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139952" y="476672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872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:\муз музей\IMG_03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3184772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:\муз музей\IMG_093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08920"/>
            <a:ext cx="2664296" cy="388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:\муз музей\IMG_09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16754"/>
            <a:ext cx="2616324" cy="34805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547664" y="476672"/>
            <a:ext cx="6264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Работа с детьми</a:t>
            </a:r>
          </a:p>
          <a:p>
            <a:endParaRPr lang="ru-RU" sz="2400" b="1" dirty="0"/>
          </a:p>
          <a:p>
            <a:r>
              <a:rPr lang="ru-RU" b="1" dirty="0" smtClean="0"/>
              <a:t>Дети старшей группы на обзорной и тематической экскурсиях знакомятся с экспонатами. Им интересно не только познакомиться с инструментом, но и услышать его звучание в своих руках.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94555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196752"/>
            <a:ext cx="4608512" cy="1512168"/>
          </a:xfrm>
        </p:spPr>
        <p:txBody>
          <a:bodyPr/>
          <a:lstStyle/>
          <a:p>
            <a:pPr marL="0" indent="0" algn="l">
              <a:buNone/>
            </a:pPr>
            <a:r>
              <a:rPr lang="ru-RU" sz="2000" dirty="0"/>
              <a:t>В мире много сказок</a:t>
            </a:r>
            <a:br>
              <a:rPr lang="ru-RU" sz="2000" dirty="0"/>
            </a:br>
            <a:r>
              <a:rPr lang="ru-RU" sz="2000" dirty="0"/>
              <a:t>Грустных и смешных.</a:t>
            </a:r>
            <a:br>
              <a:rPr lang="ru-RU" sz="2000" dirty="0"/>
            </a:br>
            <a:r>
              <a:rPr lang="ru-RU" sz="2000" dirty="0"/>
              <a:t>И прожить на свете</a:t>
            </a:r>
            <a:br>
              <a:rPr lang="ru-RU" sz="2000" dirty="0"/>
            </a:br>
            <a:r>
              <a:rPr lang="ru-RU" sz="2000" dirty="0"/>
              <a:t>Нам нельзя без них.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Picture 2" descr="C:\Documents and Settings\User\Мои документы\IMG_20201117_1453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3384376" cy="4470023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75656" y="548680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Мини-музей «Теремок сказок»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211961" y="2996952"/>
            <a:ext cx="44644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Работа мини-музея помогает формировать </a:t>
            </a:r>
            <a:r>
              <a:rPr lang="ru-RU" sz="1400" dirty="0"/>
              <a:t>представления детей о сказках, сказочных </a:t>
            </a:r>
            <a:r>
              <a:rPr lang="ru-RU" sz="1400" dirty="0" smtClean="0"/>
              <a:t>персонажах, развивать </a:t>
            </a:r>
            <a:r>
              <a:rPr lang="ru-RU" sz="1400" dirty="0"/>
              <a:t>диалогическую и монологическую речь </a:t>
            </a:r>
            <a:r>
              <a:rPr lang="ru-RU" sz="1400" dirty="0" smtClean="0"/>
              <a:t>детей, учит </a:t>
            </a:r>
            <a:r>
              <a:rPr lang="ru-RU" sz="1400" dirty="0"/>
              <a:t>бережному отношению детей к экспонатам музея;</a:t>
            </a:r>
          </a:p>
        </p:txBody>
      </p:sp>
    </p:spTree>
    <p:extLst>
      <p:ext uri="{BB962C8B-B14F-4D97-AF65-F5344CB8AC3E}">
        <p14:creationId xmlns:p14="http://schemas.microsoft.com/office/powerpoint/2010/main" xmlns="" val="217105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622232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0" dirty="0" smtClean="0"/>
              <a:t>Работа с детьми</a:t>
            </a:r>
            <a:endParaRPr lang="ru-RU" sz="2400" b="0" dirty="0"/>
          </a:p>
        </p:txBody>
      </p:sp>
      <p:pic>
        <p:nvPicPr>
          <p:cNvPr id="3" name="Picture 5" descr="C:\Documents and Settings\User\Мои документы\IMG_20201120_1533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4864"/>
            <a:ext cx="2157730" cy="2876550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Documents and Settings\User\Мои документы\IMG_20201120_1533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04864"/>
            <a:ext cx="2122170" cy="2829560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Documents and Settings\User\Мои документы\IMG_20201120_1529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04864"/>
            <a:ext cx="2048351" cy="2829560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3" y="764704"/>
            <a:ext cx="82089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 занятиях с педагогом музея дети  разыгрывают </a:t>
            </a:r>
            <a:r>
              <a:rPr lang="ru-RU" sz="1400" dirty="0"/>
              <a:t>небольшие сказочные произведения, </a:t>
            </a:r>
            <a:r>
              <a:rPr lang="ru-RU" sz="1400" dirty="0" smtClean="0"/>
              <a:t>учатся находить </a:t>
            </a:r>
            <a:r>
              <a:rPr lang="ru-RU" sz="1400" dirty="0"/>
              <a:t>интонационную канву для передачи речевых особенностей персонажей; передавать одинаковое эмоциональное состояние различных сказочных героев.</a:t>
            </a:r>
          </a:p>
        </p:txBody>
      </p:sp>
    </p:spTree>
    <p:extLst>
      <p:ext uri="{BB962C8B-B14F-4D97-AF65-F5344CB8AC3E}">
        <p14:creationId xmlns:p14="http://schemas.microsoft.com/office/powerpoint/2010/main" xmlns="" val="5652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60648"/>
            <a:ext cx="7272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Мини – музей книги</a:t>
            </a:r>
            <a:endParaRPr lang="ru-RU" dirty="0"/>
          </a:p>
          <a:p>
            <a:endParaRPr lang="ru-RU" dirty="0" smtClean="0"/>
          </a:p>
          <a:p>
            <a:pPr algn="r"/>
            <a:r>
              <a:rPr lang="ru-RU" dirty="0" smtClean="0"/>
              <a:t>Книга </a:t>
            </a:r>
            <a:r>
              <a:rPr lang="ru-RU" dirty="0"/>
              <a:t>– верный, книга – первый,</a:t>
            </a:r>
            <a:br>
              <a:rPr lang="ru-RU" dirty="0"/>
            </a:br>
            <a:r>
              <a:rPr lang="ru-RU" dirty="0"/>
              <a:t>Книга – лучший друг ребят.</a:t>
            </a:r>
            <a:br>
              <a:rPr lang="ru-RU" dirty="0"/>
            </a:br>
            <a:r>
              <a:rPr lang="ru-RU" dirty="0"/>
              <a:t>«Нам никак нельзя без книжки!» - </a:t>
            </a:r>
            <a:br>
              <a:rPr lang="ru-RU" dirty="0"/>
            </a:br>
            <a:r>
              <a:rPr lang="ru-RU" dirty="0"/>
              <a:t>Все ребята говорят.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12860"/>
            <a:ext cx="4752528" cy="35526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292081" y="2312860"/>
            <a:ext cx="367240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В процессе общения с книгой ребёнок не только познаёт прошлое, настоящее и будущее мира, но и учится думать, анализировать, развивается творчески, таким образом, формируется нравственная и культурная основа его личности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5092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404664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8188" y="1572172"/>
            <a:ext cx="2743362" cy="1848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36741"/>
            <a:ext cx="3705225" cy="24631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3105835"/>
            <a:ext cx="523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Книга сказок со старославянским шрифтом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384" y="4339987"/>
            <a:ext cx="2664297" cy="1850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7741" y="3868107"/>
            <a:ext cx="3780155" cy="251396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411760" y="6382072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Книга «Дети» с карандашными иллюстрациями детей</a:t>
            </a:r>
          </a:p>
        </p:txBody>
      </p:sp>
    </p:spTree>
    <p:extLst>
      <p:ext uri="{BB962C8B-B14F-4D97-AF65-F5344CB8AC3E}">
        <p14:creationId xmlns:p14="http://schemas.microsoft.com/office/powerpoint/2010/main" xmlns="" val="315063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949" y="1094715"/>
            <a:ext cx="3150235" cy="20948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283968" y="548680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06689" y="1383397"/>
            <a:ext cx="3096346" cy="2413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949" y="3588074"/>
            <a:ext cx="3995420" cy="26568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83568" y="3189580"/>
            <a:ext cx="2757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Книга оберег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71601" y="624491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Книжка - малышка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96136" y="4138121"/>
            <a:ext cx="266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Книга - гигант</a:t>
            </a:r>
          </a:p>
        </p:txBody>
      </p:sp>
    </p:spTree>
    <p:extLst>
      <p:ext uri="{BB962C8B-B14F-4D97-AF65-F5344CB8AC3E}">
        <p14:creationId xmlns:p14="http://schemas.microsoft.com/office/powerpoint/2010/main" xmlns="" val="72032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3640455" cy="24206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396031" y="404664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7" y="3257332"/>
            <a:ext cx="364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Пластиковая книжка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5260" y="4104184"/>
            <a:ext cx="2849880" cy="1894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58916" y="4055022"/>
            <a:ext cx="2880893" cy="1962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944910" y="4022003"/>
            <a:ext cx="2914543" cy="1994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0919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0133" y="1394389"/>
            <a:ext cx="3131577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211960" y="404664"/>
            <a:ext cx="2008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Экспонаты музея</a:t>
            </a:r>
            <a:endParaRPr lang="ru-RU" dirty="0"/>
          </a:p>
        </p:txBody>
      </p:sp>
      <p:pic>
        <p:nvPicPr>
          <p:cNvPr id="4" name="Рисунок 3" descr="C:\Users\2\AppData\Local\Microsoft\Windows\INetCache\Content.Word\IMG_20200721_1412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5" y="1052736"/>
            <a:ext cx="2448271" cy="3131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2\AppData\Local\Microsoft\Windows\INetCache\Content.Word\IMG_20200721_14115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94594" y="1374462"/>
            <a:ext cx="3131580" cy="2488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2\AppData\Local\Microsoft\Windows\INetCache\Content.Word\IMG_20200721_14114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3528392" cy="2365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2\Downloads\IMG_20200721_14115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7" y="4293096"/>
            <a:ext cx="3528392" cy="23945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200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622</TotalTime>
  <Words>680</Words>
  <Application>Microsoft Office PowerPoint</Application>
  <PresentationFormat>Экран (4:3)</PresentationFormat>
  <Paragraphs>90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Воздушный поток</vt:lpstr>
      <vt:lpstr>МБ ДОУ Починковский д/с №2   Музейная педагогика в ДОУ </vt:lpstr>
      <vt:lpstr>Музейная педагогика – научная дисциплина на стыке музееведения, педагогики и психологии, рассматривающая музей как образовательную систему; а также область научно-практической деятельности современного музея, ориентированная на передачу культурного (художественного) опыта через педагогический процесс в условиях музейной среды.</vt:lpstr>
      <vt:lpstr>Музейная педагогика состоит из работы, направленной на :  -формирование целостного отношения к культурному наследию и привитию вкуса к общению с музейными ценностями - развитие способности воспринимать музейную информацию - воспитание эмоций, развитие воображения и фантазии, творческой активности детей</vt:lpstr>
      <vt:lpstr>     Музейная педагогика является инновационной технологией в сфере личностного воспитания детей, создающая условия погружения личности в специально организованную предметно-пространственную среду.       Основной целью музейной педагогики является: приобщение к музеям подрастающего поколения, творческое развитие личности. Поэтому, на сегодняшний день, музейная педагогика рассматривается как инновационная педагогическая технология.</vt:lpstr>
      <vt:lpstr>Музей хранит историю вещей И тех, кого уж с нами нет, людей, Он будет возрастать повсюду славой, Пока гордимся мы историей своей.</vt:lpstr>
      <vt:lpstr>При использовании музейной педагогики мы учитывали принципы:  +наглядность +доступность +динамичность +содержательность +обязательное сочетание предметного мира музея с программой, реализуемой в ДОУ +последовательность ознакомления детей с музейной коллекцией +гуманизм </vt:lpstr>
      <vt:lpstr>Слайд 7</vt:lpstr>
      <vt:lpstr>В нашем детском саду организованы мини-музеи: «Тряпичной куклы», «Музыкальных инструментов», «Теремок сказок», «Волшебницы Книги». Основной отличительной особенностью  является то, что практически все экспонаты созданы в процессе познавательной и творческой деятельности наших воспитанников и их родителей.</vt:lpstr>
      <vt:lpstr>Русская тряпичная куколка простая.  Славила Россию игрушка удалая.  Бодрая, веселая, немного озорная,                       А по нраву русская, значит нам родная  </vt:lpstr>
      <vt:lpstr>Экспонаты музея</vt:lpstr>
      <vt:lpstr>Слайд 11</vt:lpstr>
      <vt:lpstr>Слайд 12</vt:lpstr>
      <vt:lpstr>Слайд 13</vt:lpstr>
      <vt:lpstr>Использование мини-музеев рассматривается как особая форма работы с детьми и родителями</vt:lpstr>
      <vt:lpstr>Одна из немаловажных задач  – обеспечение психолого-педагогической поддержки семьи и повышение компетенции родителей в вопросах развития и образования детей. Совместная работа взрослых и детей способствует формированию социальных, нравственных, эстетических и интеллектуальных качеств, самостоятельности и ответственности ребенка.</vt:lpstr>
      <vt:lpstr>Работа с социальными партнёрами</vt:lpstr>
      <vt:lpstr> «Библиосумерки» – мероприятие, организованное в рамках Всероссийской акции в поддержку чтения</vt:lpstr>
      <vt:lpstr>Результативность использования музейной педагогики</vt:lpstr>
      <vt:lpstr>Дружно наш оркестр играет. Всё о музыке он знает. </vt:lpstr>
      <vt:lpstr>Слайд 20</vt:lpstr>
      <vt:lpstr>Слайд 21</vt:lpstr>
      <vt:lpstr>В мире много сказок Грустных и смешных. И прожить на свете Нам нельзя без них. </vt:lpstr>
      <vt:lpstr>Работа с детьми</vt:lpstr>
      <vt:lpstr>Слайд 24</vt:lpstr>
      <vt:lpstr>Слайд 25</vt:lpstr>
      <vt:lpstr>Слайд 26</vt:lpstr>
      <vt:lpstr>Слайд 27</vt:lpstr>
      <vt:lpstr>Слайд 28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Музейная педагогика в  МБ ДОУ Починковский д/с №2</dc:title>
  <dc:creator>1</dc:creator>
  <cp:lastModifiedBy>Пользователь Windows</cp:lastModifiedBy>
  <cp:revision>46</cp:revision>
  <dcterms:created xsi:type="dcterms:W3CDTF">2021-03-01T14:59:33Z</dcterms:created>
  <dcterms:modified xsi:type="dcterms:W3CDTF">2024-02-20T10:53:34Z</dcterms:modified>
</cp:coreProperties>
</file>