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68" r:id="rId5"/>
    <p:sldMasterId id="2147483816" r:id="rId6"/>
  </p:sldMasterIdLst>
  <p:notesMasterIdLst>
    <p:notesMasterId r:id="rId21"/>
  </p:notesMasterIdLst>
  <p:handoutMasterIdLst>
    <p:handoutMasterId r:id="rId22"/>
  </p:handoutMasterIdLst>
  <p:sldIdLst>
    <p:sldId id="256" r:id="rId7"/>
    <p:sldId id="288" r:id="rId8"/>
    <p:sldId id="295" r:id="rId9"/>
    <p:sldId id="273" r:id="rId10"/>
    <p:sldId id="274" r:id="rId11"/>
    <p:sldId id="275" r:id="rId12"/>
    <p:sldId id="289" r:id="rId13"/>
    <p:sldId id="290" r:id="rId14"/>
    <p:sldId id="292" r:id="rId15"/>
    <p:sldId id="287" r:id="rId16"/>
    <p:sldId id="291" r:id="rId17"/>
    <p:sldId id="286" r:id="rId18"/>
    <p:sldId id="266" r:id="rId19"/>
    <p:sldId id="267" r:id="rId2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0053" autoAdjust="0"/>
  </p:normalViewPr>
  <p:slideViewPr>
    <p:cSldViewPr>
      <p:cViewPr>
        <p:scale>
          <a:sx n="94" d="100"/>
          <a:sy n="94" d="100"/>
        </p:scale>
        <p:origin x="-684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54B58-EA52-4E56-BE8A-E0AE10FC0B63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4CB9C-D6F4-46C2-B9A0-1EA35A12DF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49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6CE75-6BC4-4C57-BF18-4D07B2C0C167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873D11-22E5-4371-A35A-DE4D4745D5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890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873D11-22E5-4371-A35A-DE4D4745D57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95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681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64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61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73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2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191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55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903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03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83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429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31C6-27C9-4D41-9366-AA9102F30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CF22-20BD-4AC1-837E-FA371B4771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356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DD8A-88A2-4EF4-AC09-D9B04012AE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58CB-7422-4955-B4EF-B8F58A1645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101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9219-3CC1-4817-A133-9D0DBA522B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5238-AA29-4BCB-9945-A0FF743091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35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DC9B-19AD-4812-91A6-1B8065587D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3882-E263-4C75-B46F-988DB3AF2B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0378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600F-68FF-4A18-9256-62B8E2FD47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EAE0-423B-4D32-801E-8C9F822FFB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957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ECFE7-8977-4541-AE55-A553A995E9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6644-69FE-4907-AA02-0C4B23E31B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140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FA3F-49B6-44C7-AF12-47CAC19F46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A5CB9-52F0-4E96-B478-324CD8DEE9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4452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B21F-D235-46EA-AC5A-BCBAB456AB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9AFF-3304-4833-8E7F-CC85C06CEB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30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4346-CED5-4017-8452-17A32764A6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B66B-EB6E-4E94-96E4-0078CBB37E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050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D1CA-B58C-4451-B079-B0AC15EB39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9FBF-E036-4BAC-BB1B-CFB708F7E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9694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983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31C6-27C9-4D41-9366-AA9102F30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CF22-20BD-4AC1-837E-FA371B4771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5670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DD8A-88A2-4EF4-AC09-D9B04012AE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58CB-7422-4955-B4EF-B8F58A1645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80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9219-3CC1-4817-A133-9D0DBA522B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5238-AA29-4BCB-9945-A0FF743091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376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DC9B-19AD-4812-91A6-1B8065587D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3882-E263-4C75-B46F-988DB3AF2B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3759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600F-68FF-4A18-9256-62B8E2FD47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EAE0-423B-4D32-801E-8C9F822FFB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796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ECFE7-8977-4541-AE55-A553A995E9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6644-69FE-4907-AA02-0C4B23E31B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34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FA3F-49B6-44C7-AF12-47CAC19F46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A5CB9-52F0-4E96-B478-324CD8DEE9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783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B21F-D235-46EA-AC5A-BCBAB456AB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9AFF-3304-4833-8E7F-CC85C06CEB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9802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4346-CED5-4017-8452-17A32764A6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B66B-EB6E-4E94-96E4-0078CBB37E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204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D1CA-B58C-4451-B079-B0AC15EB39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9FBF-E036-4BAC-BB1B-CFB708F7E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82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158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31C6-27C9-4D41-9366-AA9102F30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CF22-20BD-4AC1-837E-FA371B4771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8752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DD8A-88A2-4EF4-AC09-D9B04012AE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58CB-7422-4955-B4EF-B8F58A1645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9604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9219-3CC1-4817-A133-9D0DBA522B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5238-AA29-4BCB-9945-A0FF743091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878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DC9B-19AD-4812-91A6-1B8065587D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3882-E263-4C75-B46F-988DB3AF2B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605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600F-68FF-4A18-9256-62B8E2FD47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EAE0-423B-4D32-801E-8C9F822FFB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206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ECFE7-8977-4541-AE55-A553A995E9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6644-69FE-4907-AA02-0C4B23E31B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794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FA3F-49B6-44C7-AF12-47CAC19F46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A5CB9-52F0-4E96-B478-324CD8DEE9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8364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B21F-D235-46EA-AC5A-BCBAB456AB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9AFF-3304-4833-8E7F-CC85C06CEB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2883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4346-CED5-4017-8452-17A32764A6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B66B-EB6E-4E94-96E4-0078CBB37E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637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D1CA-B58C-4451-B079-B0AC15EB39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9FBF-E036-4BAC-BB1B-CFB708F7E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647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442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31C6-27C9-4D41-9366-AA9102F30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CF22-20BD-4AC1-837E-FA371B4771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236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DD8A-88A2-4EF4-AC09-D9B04012AE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58CB-7422-4955-B4EF-B8F58A1645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5549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9219-3CC1-4817-A133-9D0DBA522B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5238-AA29-4BCB-9945-A0FF743091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702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DC9B-19AD-4812-91A6-1B8065587D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3882-E263-4C75-B46F-988DB3AF2B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5579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600F-68FF-4A18-9256-62B8E2FD47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EAE0-423B-4D32-801E-8C9F822FFB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493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ECFE7-8977-4541-AE55-A553A995E9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6644-69FE-4907-AA02-0C4B23E31B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159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FA3F-49B6-44C7-AF12-47CAC19F46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A5CB9-52F0-4E96-B478-324CD8DEE9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752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B21F-D235-46EA-AC5A-BCBAB456AB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9AFF-3304-4833-8E7F-CC85C06CEB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45660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4346-CED5-4017-8452-17A32764A6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B66B-EB6E-4E94-96E4-0078CBB37E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02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D1CA-B58C-4451-B079-B0AC15EB39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9FBF-E036-4BAC-BB1B-CFB708F7E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7778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157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031C6-27C9-4D41-9366-AA9102F304D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6CF22-20BD-4AC1-837E-FA371B4771A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847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1DD8A-88A2-4EF4-AC09-D9B04012AE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58CB-7422-4955-B4EF-B8F58A1645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6295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E9219-3CC1-4817-A133-9D0DBA522BE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75238-AA29-4BCB-9945-A0FF7430919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8224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ADC9B-19AD-4812-91A6-1B8065587D5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F3882-E263-4C75-B46F-988DB3AF2BB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4379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3600F-68FF-4A18-9256-62B8E2FD47C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2EAE0-423B-4D32-801E-8C9F822FFB9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5112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ECFE7-8977-4541-AE55-A553A995E90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6644-69FE-4907-AA02-0C4B23E31B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5492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AFA3F-49B6-44C7-AF12-47CAC19F465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A5CB9-52F0-4E96-B478-324CD8DEE9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3324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B21F-D235-46EA-AC5A-BCBAB456AB58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119AFF-3304-4833-8E7F-CC85C06CEB7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8927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54346-CED5-4017-8452-17A32764A64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B66B-EB6E-4E94-96E4-0078CBB37EE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571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9D1CA-B58C-4451-B079-B0AC15EB398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69FBF-E036-4BAC-BB1B-CFB708F7E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1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0A596-6007-40B5-B4B9-3E961B572DDA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A295B-BF32-4189-944A-905EC4D59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341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840E04-5B8B-4A6E-B28B-A715277F5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F2746-256B-4ECE-AA0E-CC3F4886E6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456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840E04-5B8B-4A6E-B28B-A715277F5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F2746-256B-4ECE-AA0E-CC3F4886E6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228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840E04-5B8B-4A6E-B28B-A715277F5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F2746-256B-4ECE-AA0E-CC3F4886E6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0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840E04-5B8B-4A6E-B28B-A715277F5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F2746-256B-4ECE-AA0E-CC3F4886E6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0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840E04-5B8B-4A6E-B28B-A715277F5D9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31.10.2018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4F2746-256B-4ECE-AA0E-CC3F4886E6D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21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620689"/>
            <a:ext cx="7918648" cy="2979762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Возрастные  особенности</a:t>
            </a:r>
            <a:br>
              <a:rPr lang="ru-RU" sz="5400" b="1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5400" b="1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детей  3 – 4 лет</a:t>
            </a:r>
            <a:endParaRPr lang="ru-RU" sz="5400" b="1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958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8"/>
    </mc:Choice>
    <mc:Fallback xmlns="">
      <p:transition spd="slow" advTm="63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-1049149"/>
            <a:ext cx="8424936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Родители </a:t>
            </a:r>
            <a:r>
              <a:rPr lang="ru-RU" dirty="0"/>
              <a:t> </a:t>
            </a:r>
            <a:r>
              <a:rPr lang="ru-RU" dirty="0" smtClean="0"/>
              <a:t>должны знать</a:t>
            </a:r>
            <a:endParaRPr lang="ru-RU" dirty="0"/>
          </a:p>
          <a:p>
            <a:endParaRPr lang="ru-RU" dirty="0"/>
          </a:p>
          <a:p>
            <a:r>
              <a:rPr lang="ru-RU" dirty="0"/>
              <a:t>• Приводить ребенка в детский сад до 08.30 ч.</a:t>
            </a:r>
          </a:p>
          <a:p>
            <a:r>
              <a:rPr lang="ru-RU" dirty="0"/>
              <a:t>• Придерживаться распорядка дня детского сада</a:t>
            </a:r>
          </a:p>
          <a:p>
            <a:r>
              <a:rPr lang="ru-RU" dirty="0"/>
              <a:t>• Ежемесячно вносить родительскую плату за содержание ребенка в детском саду до </a:t>
            </a:r>
            <a:r>
              <a:rPr lang="ru-RU" dirty="0" smtClean="0"/>
              <a:t>20  </a:t>
            </a:r>
            <a:r>
              <a:rPr lang="ru-RU" dirty="0"/>
              <a:t>числа текущего месяца.</a:t>
            </a:r>
          </a:p>
          <a:p>
            <a:r>
              <a:rPr lang="ru-RU" dirty="0"/>
              <a:t>• В случае отсутствия ребёнка в детском саду, сообщать о причине по телефону до 08.30 часов текущего дня.</a:t>
            </a:r>
          </a:p>
          <a:p>
            <a:r>
              <a:rPr lang="ru-RU" dirty="0"/>
              <a:t>• После отсутствия по причине болезни и после отпуска предъявить медицинскую справку.</a:t>
            </a:r>
          </a:p>
          <a:p>
            <a:r>
              <a:rPr lang="ru-RU" dirty="0"/>
              <a:t>• Предоставлять в группе свои точные контактные данные: домашний адрес и номера телефонов. В случае изменения срочно предоставить новые.</a:t>
            </a:r>
          </a:p>
          <a:p>
            <a:r>
              <a:rPr lang="ru-RU" dirty="0"/>
              <a:t>• Не приводить больного ребёнка, не приносить в детский сад лекарства.</a:t>
            </a:r>
          </a:p>
          <a:p>
            <a:r>
              <a:rPr lang="ru-RU" dirty="0"/>
              <a:t>• Не давать ребёнку с собой в детский сад продукты питания, жвачки; следить, чтобы ребёнок не нес в группу опасные для жизни и здоровья предметы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• Воспитатели группы не имеют права отдавать ребёнка незнакомым людям, а также несовершеннолетним детям</a:t>
            </a:r>
          </a:p>
          <a:p>
            <a:r>
              <a:rPr lang="ru-RU" dirty="0"/>
              <a:t>-Одевать детей по сезону в соответствии с погодой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Тел.-Ирсецкая-89027820248   Гаврилина-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10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57200" y="3543298"/>
          <a:ext cx="8229599" cy="6397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7255"/>
                <a:gridCol w="2441172"/>
                <a:gridCol w="2441172"/>
              </a:tblGrid>
              <a:tr h="6200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                                                                                                                      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30166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30166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УТВЕРЖДЕНО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приказом МБ ДОУ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Починковского детского сада №2     от ___________ №_______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30166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" y="1943829"/>
          <a:ext cx="8229600" cy="38387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05359"/>
                <a:gridCol w="7124241"/>
              </a:tblGrid>
              <a:tr h="189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Дни недели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Младшая группа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4745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Понедельник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9.00-9.15 –лепка\аппликация 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9.25  -  9.40- музыка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4543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Вторник 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9.00-9.15 – развитие речи/ приобщение к художественной литературе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15.20 – 15.35- физкультура  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7195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Среда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 00- 9. 15 – ознакомление с окружающим миром\экология  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9.25- 9.40-  физкультура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.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7049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Четверг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9.00-9.15-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Ф.Э.М.П.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9.25- 9.40-  музыка</a:t>
                      </a:r>
                      <a:endParaRPr lang="ru-RU" sz="1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9555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Пятница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9.00 – 9.15. – рисование</a:t>
                      </a:r>
                      <a:endParaRPr lang="ru-RU" sz="10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15.20 – 15.35- физкультура  </a:t>
                      </a:r>
                      <a:endParaRPr lang="ru-RU" sz="1000">
                        <a:effectLst/>
                      </a:endParaRPr>
                    </a:p>
                    <a:p>
                      <a:pPr marL="18288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  <a:tr h="189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ИТОГО 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10 занятий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157" marR="65121" marT="14723" marB="0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27584" y="1340768"/>
            <a:ext cx="641372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Расписание организованно- образовательной деятельности на неделю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505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144" y="639683"/>
            <a:ext cx="41764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Arial" charset="0"/>
              </a:rPr>
              <a:t>Ознакомление с   окружающим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Arial" charset="0"/>
              </a:rPr>
              <a:t>(познавательное развитие)</a:t>
            </a:r>
            <a:r>
              <a:rPr lang="ru-RU" sz="1200" i="1" dirty="0" smtClean="0"/>
              <a:t>.</a:t>
            </a:r>
            <a:endParaRPr lang="ru-RU" sz="1200" dirty="0"/>
          </a:p>
          <a:p>
            <a:r>
              <a:rPr lang="ru-RU" sz="1200" dirty="0"/>
              <a:t>- </a:t>
            </a:r>
            <a:r>
              <a:rPr lang="ru-RU" sz="1200" dirty="0" smtClean="0"/>
              <a:t>Формируем умения  </a:t>
            </a:r>
            <a:r>
              <a:rPr lang="ru-RU" sz="1200" dirty="0"/>
              <a:t>устанавливать простейшие связи между предметами и явлениями, делать простейшие обобщения. </a:t>
            </a:r>
          </a:p>
          <a:p>
            <a:r>
              <a:rPr lang="ru-RU" sz="1200" dirty="0"/>
              <a:t>- Формируем умения</a:t>
            </a:r>
            <a:r>
              <a:rPr lang="ru-RU" sz="1200" dirty="0" smtClean="0"/>
              <a:t> </a:t>
            </a:r>
            <a:r>
              <a:rPr lang="ru-RU" sz="1200" dirty="0"/>
              <a:t>определять цвет, величину, форму, вес (легкий, тяжелый) предметов; расположение их по отношению к ребенку (далеко, близко, высоко). </a:t>
            </a:r>
            <a:r>
              <a:rPr lang="ru-RU" sz="1200" dirty="0" smtClean="0"/>
              <a:t>Даем знания   </a:t>
            </a:r>
            <a:r>
              <a:rPr lang="ru-RU" sz="1200" dirty="0"/>
              <a:t>о </a:t>
            </a:r>
            <a:r>
              <a:rPr lang="ru-RU" sz="1200" dirty="0" smtClean="0"/>
              <a:t>материалах </a:t>
            </a:r>
            <a:r>
              <a:rPr lang="ru-RU" sz="1200" dirty="0"/>
              <a:t>(дерево, бумага, ткань, глина), их свойствами (прочность, твердость, мягкость</a:t>
            </a:r>
            <a:r>
              <a:rPr lang="ru-RU" sz="1200" dirty="0" smtClean="0"/>
              <a:t>).</a:t>
            </a:r>
            <a:endParaRPr lang="ru-RU" sz="1200" dirty="0"/>
          </a:p>
          <a:p>
            <a:r>
              <a:rPr lang="ru-RU" sz="1200" dirty="0" smtClean="0"/>
              <a:t>-</a:t>
            </a:r>
            <a:r>
              <a:rPr lang="ru-RU" sz="1200" dirty="0"/>
              <a:t> </a:t>
            </a:r>
            <a:r>
              <a:rPr lang="ru-RU" sz="1200" b="1" dirty="0"/>
              <a:t>Формируем умения</a:t>
            </a:r>
            <a:r>
              <a:rPr lang="ru-RU" sz="1200" b="1" dirty="0" smtClean="0"/>
              <a:t>  </a:t>
            </a:r>
            <a:r>
              <a:rPr lang="ru-RU" sz="1200" b="1" dirty="0"/>
              <a:t>группировать и классифицировать знакомые предметы </a:t>
            </a:r>
            <a:r>
              <a:rPr lang="ru-RU" sz="1200" dirty="0"/>
              <a:t>(обувь — одежда; посуда чайная, столовая, кухонная).</a:t>
            </a:r>
          </a:p>
          <a:p>
            <a:r>
              <a:rPr lang="ru-RU" sz="1200" b="1" i="1" dirty="0"/>
              <a:t>Сенсорное развитие</a:t>
            </a:r>
            <a:r>
              <a:rPr lang="ru-RU" sz="1200" dirty="0"/>
              <a:t>. -</a:t>
            </a:r>
          </a:p>
          <a:p>
            <a:r>
              <a:rPr lang="ru-RU" sz="1200" dirty="0"/>
              <a:t>- Формируем умения </a:t>
            </a:r>
            <a:r>
              <a:rPr lang="ru-RU" sz="1200" dirty="0" smtClean="0"/>
              <a:t>выделять </a:t>
            </a:r>
            <a:r>
              <a:rPr lang="ru-RU" sz="1200" dirty="0"/>
              <a:t>цвет, форму, величину как особые свойства предметов; </a:t>
            </a:r>
            <a:r>
              <a:rPr lang="ru-RU" sz="1200" dirty="0" smtClean="0"/>
              <a:t>  </a:t>
            </a:r>
            <a:r>
              <a:rPr lang="ru-RU" sz="1200" dirty="0"/>
              <a:t>(теплый, холодный, твердый, мягкий, пушистый). </a:t>
            </a:r>
          </a:p>
          <a:p>
            <a:r>
              <a:rPr lang="ru-RU" sz="1200" b="1" i="1" dirty="0"/>
              <a:t>Дидактические игры. </a:t>
            </a:r>
            <a:r>
              <a:rPr lang="ru-RU" sz="1200" b="1" i="1" dirty="0" smtClean="0"/>
              <a:t>–Формируем умения </a:t>
            </a:r>
            <a:r>
              <a:rPr lang="ru-RU" sz="1200" dirty="0" smtClean="0"/>
              <a:t> </a:t>
            </a:r>
            <a:r>
              <a:rPr lang="ru-RU" sz="1200" dirty="0"/>
              <a:t>подбирать предметы по цвету и величине(большие, средние и маленькие; 2–3цветов), собирать пирамидку из уменьшающихся по размеру колец, чередуя в определенной последовательности 2–3 цвета; собирать картинку из 4–6 частей. В </a:t>
            </a:r>
            <a:r>
              <a:rPr lang="ru-RU" sz="1200" dirty="0" smtClean="0"/>
              <a:t> </a:t>
            </a:r>
            <a:r>
              <a:rPr lang="ru-RU" sz="1200" dirty="0"/>
              <a:t>дидактических играх </a:t>
            </a:r>
            <a:r>
              <a:rPr lang="ru-RU" sz="1200" dirty="0" smtClean="0"/>
              <a:t> </a:t>
            </a:r>
            <a:r>
              <a:rPr lang="ru-RU" sz="1200" dirty="0"/>
              <a:t>постепенно </a:t>
            </a:r>
            <a:r>
              <a:rPr lang="ru-RU" sz="1200" dirty="0" smtClean="0"/>
              <a:t>усложняются </a:t>
            </a:r>
            <a:r>
              <a:rPr lang="ru-RU" sz="1200" dirty="0"/>
              <a:t>правила.</a:t>
            </a:r>
          </a:p>
          <a:p>
            <a:r>
              <a:rPr lang="ru-RU" sz="1200" b="1" i="1" dirty="0"/>
              <a:t>Приобщение к социокультурным ценностям. </a:t>
            </a:r>
            <a:r>
              <a:rPr lang="ru-RU" sz="1200" b="1" i="1" dirty="0" smtClean="0"/>
              <a:t>– </a:t>
            </a:r>
            <a:r>
              <a:rPr lang="ru-RU" sz="1200" dirty="0" smtClean="0"/>
              <a:t>Знакомим с  </a:t>
            </a:r>
            <a:r>
              <a:rPr lang="ru-RU" sz="1200" dirty="0" smtClean="0"/>
              <a:t>предметами  </a:t>
            </a:r>
            <a:r>
              <a:rPr lang="ru-RU" sz="1200" dirty="0" smtClean="0"/>
              <a:t>ближайшего окружения, их </a:t>
            </a:r>
            <a:r>
              <a:rPr lang="ru-RU" sz="1200" dirty="0" smtClean="0"/>
              <a:t>назначением: </a:t>
            </a:r>
            <a:r>
              <a:rPr lang="ru-RU" sz="1200" dirty="0"/>
              <a:t>дом, улица, </a:t>
            </a:r>
            <a:r>
              <a:rPr lang="ru-RU" sz="1200" dirty="0" smtClean="0"/>
              <a:t>магазин, </a:t>
            </a:r>
            <a:r>
              <a:rPr lang="ru-RU" sz="1200" dirty="0"/>
              <a:t>школа. </a:t>
            </a:r>
          </a:p>
          <a:p>
            <a:r>
              <a:rPr lang="ru-RU" sz="1200" dirty="0"/>
              <a:t>- </a:t>
            </a:r>
            <a:r>
              <a:rPr lang="ru-RU" sz="1200" dirty="0" smtClean="0"/>
              <a:t>Знакомим с  профессиями </a:t>
            </a:r>
            <a:r>
              <a:rPr lang="ru-RU" sz="1200" dirty="0"/>
              <a:t>(воспитатель, младший воспитатель, музыкальный руководитель, врач, продавец, повар, шофер, строитель).</a:t>
            </a:r>
          </a:p>
          <a:p>
            <a:endParaRPr lang="ru-RU" sz="12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Объект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5400" y="4554280"/>
            <a:ext cx="403860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1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015" y="28456"/>
            <a:ext cx="4039985" cy="2273531"/>
          </a:xfrm>
        </p:spPr>
      </p:pic>
      <p:pic>
        <p:nvPicPr>
          <p:cNvPr id="7" name="Объект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7" t="9661"/>
          <a:stretch/>
        </p:blipFill>
        <p:spPr bwMode="auto">
          <a:xfrm>
            <a:off x="5029200" y="2348880"/>
            <a:ext cx="4114800" cy="213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049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4345"/>
            <a:ext cx="7776864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Развитие речи</a:t>
            </a:r>
          </a:p>
          <a:p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-</a:t>
            </a:r>
            <a:r>
              <a:rPr lang="ru-RU" sz="1400" dirty="0"/>
              <a:t> </a:t>
            </a:r>
            <a:r>
              <a:rPr lang="ru-RU" sz="1400" b="1" i="1" dirty="0" smtClean="0"/>
              <a:t>Формирование </a:t>
            </a:r>
            <a:r>
              <a:rPr lang="ru-RU" sz="1400" b="1" i="1" dirty="0"/>
              <a:t>словаря. </a:t>
            </a:r>
            <a:r>
              <a:rPr lang="ru-RU" sz="1400" b="1" i="1" dirty="0" smtClean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называть особенности </a:t>
            </a:r>
            <a:r>
              <a:rPr lang="ru-RU" sz="1400" dirty="0"/>
              <a:t>поверхности (гладкая, пушистая, шероховатая).</a:t>
            </a:r>
          </a:p>
          <a:p>
            <a:r>
              <a:rPr lang="ru-RU" sz="1400" b="1" i="1" dirty="0" smtClean="0"/>
              <a:t>Формируем </a:t>
            </a:r>
            <a:r>
              <a:rPr lang="ru-RU" sz="1400" b="1" i="1" dirty="0"/>
              <a:t>умения</a:t>
            </a:r>
            <a:r>
              <a:rPr lang="ru-RU" sz="1400" dirty="0"/>
              <a:t> называть</a:t>
            </a:r>
            <a:r>
              <a:rPr lang="ru-RU" sz="1400" dirty="0" smtClean="0"/>
              <a:t> </a:t>
            </a:r>
            <a:r>
              <a:rPr lang="ru-RU" sz="1400" dirty="0"/>
              <a:t>назначение предметов одежды, обуви, головных уборов, посуды, мебели, видов транспорта. </a:t>
            </a:r>
          </a:p>
          <a:p>
            <a:r>
              <a:rPr lang="ru-RU" sz="1400" b="1" i="1" dirty="0" smtClean="0"/>
              <a:t>Формируем </a:t>
            </a:r>
            <a:r>
              <a:rPr lang="ru-RU" sz="1400" b="1" i="1" dirty="0"/>
              <a:t>умения</a:t>
            </a:r>
            <a:r>
              <a:rPr lang="ru-RU" sz="1400" dirty="0"/>
              <a:t> называть </a:t>
            </a:r>
            <a:r>
              <a:rPr lang="ru-RU" sz="1400" dirty="0" smtClean="0"/>
              <a:t> </a:t>
            </a:r>
            <a:r>
              <a:rPr lang="ru-RU" sz="1400" dirty="0"/>
              <a:t>существенные детали и части предметов (у платья — рукава, воротник, карманы, пуговицы), качества (цвет и его оттенки, форма, размер). </a:t>
            </a:r>
          </a:p>
          <a:p>
            <a:r>
              <a:rPr lang="ru-RU" sz="1400" dirty="0" smtClean="0"/>
              <a:t>Называет </a:t>
            </a:r>
            <a:r>
              <a:rPr lang="ru-RU" sz="1400" dirty="0"/>
              <a:t>части суток (утро, день, вечер, ночь). Называет домашних животных и их детенышей, овощи и фрукты. </a:t>
            </a:r>
          </a:p>
          <a:p>
            <a:r>
              <a:rPr lang="ru-RU" sz="1400" b="1" i="1" dirty="0"/>
              <a:t>Звуковая культура речи. </a:t>
            </a:r>
            <a:r>
              <a:rPr lang="ru-RU" sz="1400" dirty="0" smtClean="0"/>
              <a:t>Формируем умения </a:t>
            </a:r>
            <a:r>
              <a:rPr lang="ru-RU" sz="1400" dirty="0" smtClean="0"/>
              <a:t>внятно </a:t>
            </a:r>
            <a:r>
              <a:rPr lang="ru-RU" sz="1400" dirty="0"/>
              <a:t>произносить в словах гласные (</a:t>
            </a:r>
            <a:r>
              <a:rPr lang="ru-RU" sz="1400" dirty="0" err="1"/>
              <a:t>а,у,и,о,э</a:t>
            </a:r>
            <a:r>
              <a:rPr lang="ru-RU" sz="1400" dirty="0"/>
              <a:t>)и некоторые согласные звуки: п— б — т — д — к — г; ф — в; т — с — з — ц</a:t>
            </a:r>
            <a:r>
              <a:rPr lang="ru-RU" sz="1400" dirty="0" smtClean="0"/>
              <a:t>.</a:t>
            </a:r>
            <a:endParaRPr lang="ru-RU" sz="1400" dirty="0"/>
          </a:p>
          <a:p>
            <a:r>
              <a:rPr lang="ru-RU" sz="1400" b="1" i="1" dirty="0"/>
              <a:t>Грамматический строй речи. </a:t>
            </a:r>
            <a:r>
              <a:rPr lang="ru-RU" sz="1400" b="1" i="1" dirty="0" smtClean="0"/>
              <a:t>Формируем </a:t>
            </a:r>
            <a:r>
              <a:rPr lang="ru-RU" sz="1400" b="1" i="1" dirty="0"/>
              <a:t>умения</a:t>
            </a:r>
            <a:r>
              <a:rPr lang="ru-RU" sz="1400" dirty="0"/>
              <a:t> называть </a:t>
            </a:r>
            <a:r>
              <a:rPr lang="ru-RU" sz="1400" dirty="0" smtClean="0"/>
              <a:t>согласовывать </a:t>
            </a:r>
            <a:r>
              <a:rPr lang="ru-RU" sz="1400" dirty="0"/>
              <a:t>прилагательные с существительными в роде, числе, падеже.</a:t>
            </a:r>
          </a:p>
          <a:p>
            <a:r>
              <a:rPr lang="ru-RU" sz="1400" b="1" i="1" dirty="0"/>
              <a:t>Формируем умения</a:t>
            </a:r>
            <a:r>
              <a:rPr lang="ru-RU" sz="1400" dirty="0"/>
              <a:t> называть </a:t>
            </a:r>
            <a:r>
              <a:rPr lang="ru-RU" sz="1400" dirty="0" smtClean="0"/>
              <a:t> </a:t>
            </a:r>
            <a:r>
              <a:rPr lang="ru-RU" sz="1400" dirty="0"/>
              <a:t>существительные с предлогами (в, на, под, за, около). </a:t>
            </a:r>
          </a:p>
          <a:p>
            <a:r>
              <a:rPr lang="ru-RU" sz="1400" b="1" i="1" dirty="0"/>
              <a:t>Формируем умения</a:t>
            </a:r>
            <a:r>
              <a:rPr lang="ru-RU" sz="1400" dirty="0"/>
              <a:t> называть </a:t>
            </a:r>
            <a:r>
              <a:rPr lang="ru-RU" sz="1400" dirty="0" smtClean="0"/>
              <a:t> </a:t>
            </a:r>
            <a:r>
              <a:rPr lang="ru-RU" sz="1400" dirty="0"/>
              <a:t>в речи имена существительные в форме единственного и множественного числа, обозначающие животных и их детенышей (утка — утенок — утята). </a:t>
            </a:r>
          </a:p>
          <a:p>
            <a:r>
              <a:rPr lang="ru-RU" sz="1400" b="1" dirty="0" smtClean="0"/>
              <a:t>Связная </a:t>
            </a:r>
            <a:r>
              <a:rPr lang="ru-RU" sz="1400" b="1" dirty="0"/>
              <a:t>речь. </a:t>
            </a:r>
            <a:r>
              <a:rPr lang="ru-RU" sz="1400" b="1" i="1" dirty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 </a:t>
            </a:r>
            <a:r>
              <a:rPr lang="ru-RU" sz="1400" dirty="0"/>
              <a:t>вступать в разговор во время рассматривания предметов, картин, </a:t>
            </a:r>
            <a:r>
              <a:rPr lang="ru-RU" sz="1400" dirty="0" smtClean="0"/>
              <a:t>иллюстраций и т </a:t>
            </a:r>
            <a:r>
              <a:rPr lang="ru-RU" sz="1400" dirty="0"/>
              <a:t>В</a:t>
            </a:r>
            <a:r>
              <a:rPr lang="ru-RU" sz="1400" dirty="0" smtClean="0"/>
              <a:t>ести </a:t>
            </a:r>
            <a:r>
              <a:rPr lang="ru-RU" sz="1400" dirty="0"/>
              <a:t>диалог </a:t>
            </a:r>
            <a:r>
              <a:rPr lang="ru-RU" sz="1400" dirty="0" smtClean="0"/>
              <a:t>слушать </a:t>
            </a:r>
            <a:r>
              <a:rPr lang="ru-RU" sz="1400" dirty="0"/>
              <a:t>и понимать заданный вопрос, понятно отвечать на него, говорить в нормальном темпе, не перебивая говорящего взрослого. </a:t>
            </a:r>
          </a:p>
          <a:p>
            <a:r>
              <a:rPr lang="ru-RU" sz="1400" b="1" i="1" dirty="0" smtClean="0"/>
              <a:t>Формируем </a:t>
            </a:r>
            <a:r>
              <a:rPr lang="ru-RU" sz="1400" b="1" i="1" dirty="0"/>
              <a:t>умения</a:t>
            </a:r>
            <a:r>
              <a:rPr lang="ru-RU" sz="1400" dirty="0"/>
              <a:t> </a:t>
            </a:r>
            <a:r>
              <a:rPr lang="ru-RU" sz="1400" dirty="0" smtClean="0"/>
              <a:t>говорить </a:t>
            </a:r>
            <a:r>
              <a:rPr lang="ru-RU" sz="1400" dirty="0"/>
              <a:t>«спасибо», «здравствуйте», «до свидания», «спокойной ночи» (в семье, группе). </a:t>
            </a:r>
          </a:p>
          <a:p>
            <a:r>
              <a:rPr lang="ru-RU" sz="1400" dirty="0" smtClean="0"/>
              <a:t>Формируем умения </a:t>
            </a:r>
            <a:r>
              <a:rPr lang="ru-RU" sz="1400" dirty="0" smtClean="0"/>
              <a:t> </a:t>
            </a:r>
            <a:r>
              <a:rPr lang="ru-RU" sz="1400" dirty="0"/>
              <a:t>доброжелательно общаться друг с другом.</a:t>
            </a:r>
          </a:p>
          <a:p>
            <a:r>
              <a:rPr lang="ru-RU" sz="1400" b="1" i="1" dirty="0"/>
              <a:t>Художественная литература. Формируем умения</a:t>
            </a:r>
            <a:r>
              <a:rPr lang="ru-RU" sz="1400" dirty="0"/>
              <a:t> называть </a:t>
            </a:r>
            <a:r>
              <a:rPr lang="ru-RU" sz="1400" dirty="0" smtClean="0"/>
              <a:t> слушать знакомые</a:t>
            </a:r>
            <a:r>
              <a:rPr lang="ru-RU" sz="1400" dirty="0"/>
              <a:t>, любимые художественные произведения, рекомендованные программой </a:t>
            </a:r>
            <a:r>
              <a:rPr lang="ru-RU" sz="1400" b="1" i="1" dirty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 </a:t>
            </a:r>
            <a:r>
              <a:rPr lang="ru-RU" sz="1400" dirty="0"/>
              <a:t>читать наизусть </a:t>
            </a:r>
            <a:r>
              <a:rPr lang="ru-RU" sz="1400" dirty="0" err="1"/>
              <a:t>потешки</a:t>
            </a:r>
            <a:r>
              <a:rPr lang="ru-RU" sz="1400" dirty="0"/>
              <a:t> и небольшие стихотворения. </a:t>
            </a:r>
          </a:p>
          <a:p>
            <a:r>
              <a:rPr lang="ru-RU" sz="1400" dirty="0"/>
              <a:t> </a:t>
            </a:r>
            <a:endParaRPr lang="ru-RU" sz="1400" dirty="0" smtClean="0">
              <a:solidFill>
                <a:prstClr val="black"/>
              </a:solidFill>
              <a:latin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Совет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 -Регулярно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читать детям художественные и познавательные книги. </a:t>
            </a:r>
            <a:br>
              <a:rPr lang="ru-RU" sz="1400" dirty="0">
                <a:solidFill>
                  <a:prstClr val="black"/>
                </a:solidFill>
                <a:latin typeface="Arial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Семейное чтение – это залог благополучия,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1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836712"/>
            <a:ext cx="403244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Рисование</a:t>
            </a:r>
            <a:r>
              <a:rPr lang="ru-RU" b="1" i="1" dirty="0"/>
              <a:t>. </a:t>
            </a:r>
            <a:r>
              <a:rPr lang="ru-RU" sz="1400" b="1" dirty="0" smtClean="0"/>
              <a:t>Формируем умения</a:t>
            </a:r>
            <a:r>
              <a:rPr lang="ru-RU" dirty="0" smtClean="0"/>
              <a:t> </a:t>
            </a:r>
            <a:r>
              <a:rPr lang="ru-RU" sz="1400" dirty="0"/>
              <a:t>правильно держать карандаш, фломастер, кисть, не напрягая мышц и не сжимая сильно пальцы; свободно двигать руки с карандашом и кистью во время рисования.</a:t>
            </a:r>
          </a:p>
          <a:p>
            <a:r>
              <a:rPr lang="ru-RU" sz="1400" dirty="0" smtClean="0"/>
              <a:t> </a:t>
            </a:r>
            <a:r>
              <a:rPr lang="ru-RU" sz="1400" b="1" dirty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осушать </a:t>
            </a:r>
            <a:r>
              <a:rPr lang="ru-RU" sz="1400" dirty="0"/>
              <a:t>промытую кисть о мягкую тряпочку или бумажную салфетку. </a:t>
            </a:r>
          </a:p>
          <a:p>
            <a:r>
              <a:rPr lang="ru-RU" sz="1400" b="1" dirty="0" smtClean="0"/>
              <a:t> </a:t>
            </a:r>
            <a:r>
              <a:rPr lang="ru-RU" sz="1400" b="1" dirty="0"/>
              <a:t>Формируем умения</a:t>
            </a:r>
            <a:r>
              <a:rPr lang="ru-RU" sz="1400" dirty="0"/>
              <a:t>  </a:t>
            </a:r>
            <a:r>
              <a:rPr lang="ru-RU" sz="1400" dirty="0" smtClean="0"/>
              <a:t>в называния </a:t>
            </a:r>
            <a:r>
              <a:rPr lang="ru-RU" sz="1400" dirty="0"/>
              <a:t>цветов (красный, синий, зеленый, желтый, белый, черный), знакомство с оттенками (розовый, голубой, серый). </a:t>
            </a:r>
          </a:p>
          <a:p>
            <a:r>
              <a:rPr lang="ru-RU" sz="1400" dirty="0" smtClean="0"/>
              <a:t> </a:t>
            </a:r>
            <a:r>
              <a:rPr lang="ru-RU" sz="1400" b="1" dirty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ритмично наносить линии, штрихи, пятна, мазки (опадают с деревьев листочки, идет дождь. </a:t>
            </a:r>
          </a:p>
          <a:p>
            <a:r>
              <a:rPr lang="ru-RU" sz="1400" b="1" dirty="0"/>
              <a:t>Формируем умения</a:t>
            </a:r>
            <a:r>
              <a:rPr lang="ru-RU" sz="1400" dirty="0" smtClean="0"/>
              <a:t> </a:t>
            </a:r>
            <a:r>
              <a:rPr lang="ru-RU" sz="1400" dirty="0"/>
              <a:t>изображать простые предметы, рисовать прямые линии (короткие, длинные) в разных направлениях, перекрещивать их (полоски, ленточки, дорожки, заборчик, клетчатый платочек и др.). </a:t>
            </a:r>
          </a:p>
          <a:p>
            <a:r>
              <a:rPr lang="ru-RU" sz="1400" b="1" dirty="0"/>
              <a:t>Формируем умения</a:t>
            </a:r>
            <a:r>
              <a:rPr lang="ru-RU" sz="1400" dirty="0"/>
              <a:t> </a:t>
            </a:r>
            <a:r>
              <a:rPr lang="ru-RU" sz="1400" dirty="0" smtClean="0"/>
              <a:t>изображать </a:t>
            </a:r>
            <a:r>
              <a:rPr lang="ru-RU" sz="1400" dirty="0"/>
              <a:t>предметы разной формы (округлая, прямоугольная) и предметы, состоящих из комбинаций разных форм и линий (неваляшка, снеговик, цыпленок, тележка, вагончик и др.). </a:t>
            </a:r>
          </a:p>
          <a:p>
            <a:r>
              <a:rPr lang="ru-RU" sz="1400" dirty="0" smtClean="0"/>
              <a:t>Формируем </a:t>
            </a:r>
            <a:r>
              <a:rPr lang="ru-RU" sz="1400" dirty="0" smtClean="0"/>
              <a:t> </a:t>
            </a:r>
            <a:r>
              <a:rPr lang="ru-RU" sz="1400" dirty="0" err="1" smtClean="0"/>
              <a:t>умеение</a:t>
            </a:r>
            <a:r>
              <a:rPr lang="ru-RU" sz="1400" dirty="0" smtClean="0"/>
              <a:t> </a:t>
            </a:r>
            <a:r>
              <a:rPr lang="ru-RU" sz="1400" dirty="0" smtClean="0"/>
              <a:t>создавать несложные </a:t>
            </a:r>
            <a:r>
              <a:rPr lang="ru-RU" sz="1400" dirty="0" smtClean="0"/>
              <a:t>сюжеты</a:t>
            </a:r>
            <a:endParaRPr lang="ru-RU" sz="14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24744"/>
            <a:ext cx="4310608" cy="2875359"/>
          </a:xfrm>
        </p:spPr>
      </p:pic>
      <p:pic>
        <p:nvPicPr>
          <p:cNvPr id="4" name="Объект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4437112"/>
            <a:ext cx="375476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577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/>
              <a:t>Лепка.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b="1" i="1" dirty="0" smtClean="0"/>
              <a:t>Даем </a:t>
            </a:r>
            <a:r>
              <a:rPr lang="ru-RU" dirty="0" smtClean="0"/>
              <a:t>представления </a:t>
            </a:r>
            <a:r>
              <a:rPr lang="ru-RU" dirty="0"/>
              <a:t>о свойствах </a:t>
            </a:r>
            <a:r>
              <a:rPr lang="ru-RU" dirty="0" smtClean="0"/>
              <a:t> пластилина </a:t>
            </a:r>
            <a:r>
              <a:rPr lang="ru-RU" dirty="0"/>
              <a:t>и способах лепки.</a:t>
            </a:r>
          </a:p>
          <a:p>
            <a:r>
              <a:rPr lang="ru-RU" b="1" dirty="0" smtClean="0"/>
              <a:t>Формируем умения </a:t>
            </a:r>
            <a:r>
              <a:rPr lang="ru-RU" dirty="0"/>
              <a:t>раскатывать комочки прямыми и круговыми движениями, соединять концы получившейся палочки, сплющивать шар, сминая его ладонями обеих рук. </a:t>
            </a:r>
          </a:p>
          <a:p>
            <a:r>
              <a:rPr lang="ru-RU" b="1" i="1" dirty="0" smtClean="0"/>
              <a:t>Формируем умения </a:t>
            </a:r>
            <a:r>
              <a:rPr lang="ru-RU" dirty="0" smtClean="0"/>
              <a:t>украшать </a:t>
            </a:r>
            <a:r>
              <a:rPr lang="ru-RU" dirty="0"/>
              <a:t>вылепленные предметы, используя </a:t>
            </a:r>
            <a:r>
              <a:rPr lang="ru-RU" dirty="0" smtClean="0"/>
              <a:t>стеку </a:t>
            </a:r>
            <a:r>
              <a:rPr lang="ru-RU" b="1" i="1" dirty="0"/>
              <a:t>Формируем умения </a:t>
            </a:r>
            <a:r>
              <a:rPr lang="ru-RU" dirty="0" smtClean="0"/>
              <a:t> </a:t>
            </a:r>
            <a:r>
              <a:rPr lang="ru-RU" dirty="0"/>
              <a:t>создавать предметы, состоящие из 2–3 частей, соединяя их путем прижимания друг к другу.</a:t>
            </a:r>
          </a:p>
          <a:p>
            <a:r>
              <a:rPr lang="ru-RU" b="1" i="1" dirty="0"/>
              <a:t>Формируем умения </a:t>
            </a:r>
            <a:r>
              <a:rPr lang="ru-RU" dirty="0" smtClean="0"/>
              <a:t>аккуратно </a:t>
            </a:r>
            <a:r>
              <a:rPr lang="ru-RU" dirty="0"/>
              <a:t>пользоваться </a:t>
            </a:r>
            <a:r>
              <a:rPr lang="ru-RU" dirty="0" smtClean="0"/>
              <a:t>пластилином, убирать всё на место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932" y="2062841"/>
            <a:ext cx="4039985" cy="2273531"/>
          </a:xfrm>
        </p:spPr>
      </p:pic>
    </p:spTree>
    <p:extLst>
      <p:ext uri="{BB962C8B-B14F-4D97-AF65-F5344CB8AC3E}">
        <p14:creationId xmlns:p14="http://schemas.microsoft.com/office/powerpoint/2010/main" val="3622829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07678"/>
          </a:xfrm>
        </p:spPr>
        <p:txBody>
          <a:bodyPr/>
          <a:lstStyle/>
          <a:p>
            <a:r>
              <a:rPr lang="ru-RU" sz="1400" i="1" dirty="0"/>
              <a:t>Формирование элементарных математических  представлений.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435100"/>
            <a:ext cx="4176464" cy="4691063"/>
          </a:xfrm>
        </p:spPr>
        <p:txBody>
          <a:bodyPr/>
          <a:lstStyle/>
          <a:p>
            <a:r>
              <a:rPr lang="ru-RU" sz="1200" b="1" dirty="0" smtClean="0"/>
              <a:t>Количество</a:t>
            </a:r>
            <a:r>
              <a:rPr lang="ru-RU" sz="1200" b="1" dirty="0"/>
              <a:t>. </a:t>
            </a:r>
            <a:r>
              <a:rPr lang="ru-RU" sz="1200" b="1" dirty="0" smtClean="0"/>
              <a:t>– Формируем умения</a:t>
            </a:r>
            <a:r>
              <a:rPr lang="ru-RU" sz="1200" dirty="0"/>
              <a:t>-</a:t>
            </a:r>
            <a:r>
              <a:rPr lang="ru-RU" sz="1200" dirty="0" smtClean="0"/>
              <a:t> составлять </a:t>
            </a:r>
            <a:r>
              <a:rPr lang="ru-RU" sz="1200" dirty="0"/>
              <a:t>группы из однородных предметов и выделять из них отдельные предметы; различать понятия «много», «один», «по одному», «ни одного». </a:t>
            </a:r>
          </a:p>
          <a:p>
            <a:r>
              <a:rPr lang="ru-RU" sz="1200" b="1" dirty="0"/>
              <a:t>Формируем </a:t>
            </a:r>
            <a:r>
              <a:rPr lang="ru-RU" sz="1200" b="1" dirty="0" smtClean="0"/>
              <a:t>умения</a:t>
            </a:r>
            <a:r>
              <a:rPr lang="ru-RU" sz="1200" dirty="0" smtClean="0"/>
              <a:t>-находить несколько </a:t>
            </a:r>
            <a:r>
              <a:rPr lang="ru-RU" sz="1200" dirty="0"/>
              <a:t>одинаковых предметов в окружающей обстановке; понимает вопрос «Сколько?»; при ответе пользоваться словами «много», «один», «ни одного». </a:t>
            </a:r>
          </a:p>
          <a:p>
            <a:r>
              <a:rPr lang="ru-RU" sz="1200" b="1" dirty="0"/>
              <a:t>-</a:t>
            </a:r>
            <a:r>
              <a:rPr lang="ru-RU" sz="1200" dirty="0"/>
              <a:t> </a:t>
            </a:r>
            <a:r>
              <a:rPr lang="ru-RU" sz="1200" b="1" i="1" dirty="0" smtClean="0"/>
              <a:t>Величина</a:t>
            </a:r>
            <a:r>
              <a:rPr lang="ru-RU" sz="1200" b="1" i="1" dirty="0"/>
              <a:t>. - </a:t>
            </a:r>
            <a:r>
              <a:rPr lang="ru-RU" sz="1200" b="1" dirty="0"/>
              <a:t>Формируем </a:t>
            </a:r>
            <a:r>
              <a:rPr lang="ru-RU" sz="1200" b="1" dirty="0" smtClean="0"/>
              <a:t>умения</a:t>
            </a:r>
            <a:r>
              <a:rPr lang="ru-RU" sz="1200" dirty="0"/>
              <a:t> </a:t>
            </a:r>
            <a:r>
              <a:rPr lang="ru-RU" sz="1200" dirty="0" smtClean="0"/>
              <a:t>сравнивать предметы по длине</a:t>
            </a:r>
            <a:r>
              <a:rPr lang="ru-RU" sz="1200" dirty="0"/>
              <a:t>, ширине, высоте, величине в целом), пользуется приемами наложения и приложения. Обозначает результат сравнения словами (длинный — короткий, одинаковые (равные) по длине, широкий — узкий, одинаковые (равные) по ширине, высокий — низкий, одинаковые (равные) по высоте, большой — маленький, одинаковые (равные) по величине).</a:t>
            </a:r>
          </a:p>
          <a:p>
            <a:r>
              <a:rPr lang="ru-RU" sz="1200" b="1" i="1" dirty="0" smtClean="0"/>
              <a:t>Форма. – Формируем умения </a:t>
            </a:r>
            <a:r>
              <a:rPr lang="ru-RU" sz="1200" dirty="0" smtClean="0"/>
              <a:t>узнавать геометрические фигуры: круг, квадрат, треугольник.</a:t>
            </a:r>
          </a:p>
          <a:p>
            <a:r>
              <a:rPr lang="ru-RU" sz="1200" b="1" i="1" dirty="0" smtClean="0"/>
              <a:t>-</a:t>
            </a:r>
            <a:r>
              <a:rPr lang="ru-RU" sz="1200" dirty="0" smtClean="0"/>
              <a:t> </a:t>
            </a:r>
            <a:r>
              <a:rPr lang="ru-RU" sz="1200" b="1" i="1" dirty="0" smtClean="0"/>
              <a:t>Ориентировка </a:t>
            </a:r>
            <a:r>
              <a:rPr lang="ru-RU" sz="1200" b="1" i="1" dirty="0"/>
              <a:t>в пространстве. - Формируем умения </a:t>
            </a:r>
            <a:r>
              <a:rPr lang="ru-RU" sz="1200" dirty="0" smtClean="0"/>
              <a:t> </a:t>
            </a:r>
            <a:r>
              <a:rPr lang="ru-RU" sz="1200" dirty="0"/>
              <a:t>ориентироваться в </a:t>
            </a:r>
            <a:r>
              <a:rPr lang="ru-RU" sz="1200" dirty="0" smtClean="0"/>
              <a:t>направления </a:t>
            </a:r>
            <a:r>
              <a:rPr lang="ru-RU" sz="1200" dirty="0"/>
              <a:t>от себя: вверху — внизу, впереди — сзади (позади), справа — слева. </a:t>
            </a:r>
          </a:p>
          <a:p>
            <a:r>
              <a:rPr lang="ru-RU" sz="1200" b="1" i="1" dirty="0"/>
              <a:t>-</a:t>
            </a:r>
            <a:r>
              <a:rPr lang="ru-RU" sz="1200" dirty="0"/>
              <a:t> Различает правую и левую руки.</a:t>
            </a:r>
          </a:p>
          <a:p>
            <a:r>
              <a:rPr lang="ru-RU" sz="1200" b="1" i="1" dirty="0"/>
              <a:t>Ориентировка во времени</a:t>
            </a:r>
            <a:r>
              <a:rPr lang="ru-RU" sz="1200" dirty="0"/>
              <a:t>. - Ориентируется в контрастных частях суток: день—ночь, утро—вечер.</a:t>
            </a:r>
          </a:p>
          <a:p>
            <a:endParaRPr lang="ru-RU" dirty="0"/>
          </a:p>
        </p:txBody>
      </p:sp>
      <p:pic>
        <p:nvPicPr>
          <p:cNvPr id="5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412776"/>
            <a:ext cx="4039985" cy="2273531"/>
          </a:xfrm>
        </p:spPr>
      </p:pic>
      <p:pic>
        <p:nvPicPr>
          <p:cNvPr id="6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4024352"/>
            <a:ext cx="4038600" cy="227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6051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1556792"/>
            <a:ext cx="4039985" cy="2273531"/>
          </a:xfrm>
        </p:spPr>
      </p:pic>
      <p:sp>
        <p:nvSpPr>
          <p:cNvPr id="2" name="Текст 1"/>
          <p:cNvSpPr>
            <a:spLocks noGrp="1"/>
          </p:cNvSpPr>
          <p:nvPr>
            <p:ph type="body" sz="half" idx="2"/>
          </p:nvPr>
        </p:nvSpPr>
        <p:spPr>
          <a:xfrm>
            <a:off x="467544" y="1124744"/>
            <a:ext cx="3096344" cy="5733256"/>
          </a:xfrm>
        </p:spPr>
        <p:txBody>
          <a:bodyPr/>
          <a:lstStyle/>
          <a:p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Культурно-гигиенические навыки.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– Формируем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умение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следить за своим внешним видом; правильно пользоваться мылом, аккуратно мыть руки, лицо, уши; насухо вытираться после умывания, вешать полотенце на место, пользоваться расческой и носовым платком.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формируем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навыки поведения за столом: умение правильно пользоваться столовой и чайной ложками, вилкой, салфеткой; 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</a:rPr>
              <a:t>не крошить хлеб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, пережевывать пищу с закрытым ртом, не разговаривать с полным ртом. 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b="1" i="1" dirty="0">
                <a:solidFill>
                  <a:srgbClr val="000000"/>
                </a:solidFill>
                <a:latin typeface="Times New Roman"/>
                <a:ea typeface="Times New Roman"/>
              </a:rPr>
              <a:t>Самообслуживание.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– </a:t>
            </a:r>
            <a:r>
              <a:rPr lang="ru-RU" b="1" i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формируем умение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самостоятельно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одеваться и раздеваться в определенной последовательности(надевать снимать одежду, расстегивать и застегивать пуговицы, складывать, вешать предметы одежды и т. п.). И</a:t>
            </a:r>
            <a:b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имеет навыки опрятности, умения замечать непорядок в одежде и устранять его при небольшой помощи взрослых</a:t>
            </a:r>
            <a:endParaRPr lang="ru-RU" dirty="0"/>
          </a:p>
        </p:txBody>
      </p:sp>
      <p:pic>
        <p:nvPicPr>
          <p:cNvPr id="6" name="Объект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2" t="2041" r="13081" b="27743"/>
          <a:stretch/>
        </p:blipFill>
        <p:spPr bwMode="auto">
          <a:xfrm>
            <a:off x="4559280" y="4293096"/>
            <a:ext cx="350146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1980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628800"/>
            <a:ext cx="5111750" cy="3323257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этом возрасте дети уже могут самостоятельно одевать и снимать некоторые предметы одежды.</a:t>
            </a:r>
            <a:b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/>
              <a:t>Главное </a:t>
            </a:r>
            <a:r>
              <a:rPr lang="ru-RU" b="1" u="sng" dirty="0"/>
              <a:t>правило</a:t>
            </a:r>
            <a:r>
              <a:rPr lang="ru-RU" b="1" dirty="0"/>
              <a:t>: не делать за ребенка то, что он может сделать самостоятельно.</a:t>
            </a:r>
            <a:endParaRPr lang="ru-RU" dirty="0" smtClean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 smtClean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 smtClean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>
              <a:solidFill>
                <a:srgbClr val="002060"/>
              </a:solidFill>
              <a:latin typeface="Arial" charset="0"/>
            </a:endParaRPr>
          </a:p>
          <a:p>
            <a:pPr algn="just">
              <a:spcBef>
                <a:spcPct val="0"/>
              </a:spcBef>
            </a:pPr>
            <a:endParaRPr lang="ru-RU" dirty="0" smtClean="0">
              <a:solidFill>
                <a:srgbClr val="002060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ru-RU" dirty="0" smtClean="0">
                <a:solidFill>
                  <a:srgbClr val="002060"/>
                </a:solidFill>
                <a:latin typeface="Arial" charset="0"/>
              </a:rPr>
              <a:t>Поощряйте </a:t>
            </a:r>
            <a:r>
              <a:rPr lang="ru-RU" dirty="0">
                <a:solidFill>
                  <a:srgbClr val="002060"/>
                </a:solidFill>
                <a:latin typeface="Arial" charset="0"/>
              </a:rPr>
              <a:t>инициативу </a:t>
            </a:r>
            <a:r>
              <a:rPr lang="ru-RU" dirty="0" smtClean="0">
                <a:solidFill>
                  <a:srgbClr val="002060"/>
                </a:solidFill>
                <a:latin typeface="Arial" charset="0"/>
              </a:rPr>
              <a:t>детей  </a:t>
            </a:r>
            <a:r>
              <a:rPr lang="ru-RU" dirty="0">
                <a:solidFill>
                  <a:srgbClr val="002060"/>
                </a:solidFill>
                <a:latin typeface="Arial" charset="0"/>
              </a:rPr>
              <a:t>к самостоятельности и </a:t>
            </a:r>
          </a:p>
          <a:p>
            <a:pPr>
              <a:spcBef>
                <a:spcPct val="0"/>
              </a:spcBef>
            </a:pPr>
            <a:r>
              <a:rPr lang="ru-RU" dirty="0">
                <a:solidFill>
                  <a:srgbClr val="002060"/>
                </a:solidFill>
                <a:latin typeface="Arial" charset="0"/>
              </a:rPr>
              <a:t>будьте всегда готовы,  чтобы помочь ему, если у него  что-то не получилось.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063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1400" b="1" dirty="0">
                <a:solidFill>
                  <a:prstClr val="black"/>
                </a:solidFill>
              </a:rPr>
              <a:t>Общественно-полезный труд. </a:t>
            </a:r>
            <a:r>
              <a:rPr lang="ru-RU" sz="1400" dirty="0">
                <a:solidFill>
                  <a:prstClr val="black"/>
                </a:solidFill>
              </a:rPr>
              <a:t>– Формируем  желание участвовать в посильном труде, умение преодолевать небольшие трудности. </a:t>
            </a:r>
            <a:br>
              <a:rPr lang="ru-RU" sz="1400" dirty="0">
                <a:solidFill>
                  <a:prstClr val="black"/>
                </a:solidFill>
              </a:rPr>
            </a:br>
            <a:r>
              <a:rPr lang="ru-RU" sz="1400" dirty="0">
                <a:solidFill>
                  <a:prstClr val="black"/>
                </a:solidFill>
              </a:rPr>
              <a:t>- Формируем  желание самостоятельно выполнять элементарные поручения: готовить материалы к занятиям (кисти, доски для лепки и пр.), после игры убирать на место игрушки.</a:t>
            </a:r>
            <a:br>
              <a:rPr lang="ru-RU" sz="1400" dirty="0">
                <a:solidFill>
                  <a:prstClr val="black"/>
                </a:solidFill>
              </a:rPr>
            </a:br>
            <a:endParaRPr lang="ru-RU" sz="14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3388417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ПАМЯТКА РОДИТЕЛЯМ ОТ РЕБЕНКА. </a:t>
            </a:r>
            <a:endParaRPr lang="ru-RU" sz="280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Выноска-облако 6"/>
          <p:cNvSpPr/>
          <p:nvPr/>
        </p:nvSpPr>
        <p:spPr>
          <a:xfrm>
            <a:off x="-252413" y="765175"/>
            <a:ext cx="5184776" cy="3816350"/>
          </a:xfrm>
          <a:prstGeom prst="cloud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b="1" dirty="0">
              <a:solidFill>
                <a:srgbClr val="7030A0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</a:rPr>
              <a:t>Не балуйте меня, вы меня этим портите.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</a:rPr>
              <a:t>Я очень хорошо знаю, что не обязательно предоставлять мне все, что я запрашиваю.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7030A0"/>
                </a:solidFill>
              </a:rPr>
              <a:t>Я просто испытываю вас. </a:t>
            </a:r>
          </a:p>
        </p:txBody>
      </p:sp>
      <p:sp>
        <p:nvSpPr>
          <p:cNvPr id="8" name="Выноска-облако 7"/>
          <p:cNvSpPr/>
          <p:nvPr/>
        </p:nvSpPr>
        <p:spPr>
          <a:xfrm>
            <a:off x="4140200" y="692150"/>
            <a:ext cx="5003800" cy="3644900"/>
          </a:xfrm>
          <a:prstGeom prst="cloud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</a:rPr>
              <a:t>Не делайте для меня и за меня то,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</a:rPr>
              <a:t>что я в состоянии сделать для себя сам.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0070C0"/>
                </a:solidFill>
              </a:rPr>
              <a:t>Я могу продолжать использовать вас в качестве прислуги. </a:t>
            </a:r>
          </a:p>
        </p:txBody>
      </p:sp>
      <p:sp>
        <p:nvSpPr>
          <p:cNvPr id="9" name="Выноска-облако 8"/>
          <p:cNvSpPr/>
          <p:nvPr/>
        </p:nvSpPr>
        <p:spPr>
          <a:xfrm>
            <a:off x="2411413" y="3716338"/>
            <a:ext cx="5256212" cy="3313112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Не заставляйте меня чувствовать себя младше, чем я есть на самом деле.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Я отыграюсь на вас за это, став «плаксой» и «нытиком». </a:t>
            </a:r>
          </a:p>
        </p:txBody>
      </p:sp>
      <p:pic>
        <p:nvPicPr>
          <p:cNvPr id="16390" name="Picture 2" descr="Анимашки Дет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005263"/>
            <a:ext cx="259238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6" descr="Анимашки Дет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80975" y="4300538"/>
            <a:ext cx="2449513" cy="255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474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8" grpId="0" build="p" animBg="1"/>
      <p:bldP spid="9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0" y="42311"/>
            <a:ext cx="9132160" cy="681569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496855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Помните!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Главной   фигурой  в  жизни   ребенка</a:t>
            </a:r>
            <a:b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по  прежнему  остается  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взрослый!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505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01"/>
    </mc:Choice>
    <mc:Fallback xmlns="">
      <p:transition spd="slow" advTm="8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60" y="44625"/>
            <a:ext cx="9119340" cy="681337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70586"/>
          </a:xfrm>
        </p:spPr>
        <p:txBody>
          <a:bodyPr>
            <a:normAutofit/>
          </a:bodyPr>
          <a:lstStyle/>
          <a:p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09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42"/>
    </mc:Choice>
    <mc:Fallback xmlns="">
      <p:transition spd="slow" advTm="39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4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зрастные особенности детей третьего года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Возрастные особенности детей третьего года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Возрастные особенности детей третьего года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Возрастные особенности детей третьего года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3_Возрастные особенности детей третьего года жизн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</TotalTime>
  <Words>1362</Words>
  <Application>Microsoft Office PowerPoint</Application>
  <PresentationFormat>Экран (4:3)</PresentationFormat>
  <Paragraphs>121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Тема Office</vt:lpstr>
      <vt:lpstr>Возрастные особенности детей третьего года жизни</vt:lpstr>
      <vt:lpstr>1_Возрастные особенности детей третьего года жизни</vt:lpstr>
      <vt:lpstr>2_Возрастные особенности детей третьего года жизни</vt:lpstr>
      <vt:lpstr>9_Возрастные особенности детей третьего года жизни</vt:lpstr>
      <vt:lpstr>13_Возрастные особенности детей третьего года жизни</vt:lpstr>
      <vt:lpstr>Возрастные  особенности детей  3 – 4 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Лепка.</vt:lpstr>
      <vt:lpstr>Формирование элементарных математических  представлений. </vt:lpstr>
      <vt:lpstr>Презентация PowerPoint</vt:lpstr>
      <vt:lpstr>Презентация PowerPoint</vt:lpstr>
      <vt:lpstr>Общественно-полезный труд. – Формируем  желание участвовать в посильном труде, умение преодолевать небольшие трудности.  - Формируем  желание самостоятельно выполнять элементарные поручения: готовить материалы к занятиям (кисти, доски для лепки и пр.), после игры убирать на место игрушки. </vt:lpstr>
      <vt:lpstr>ПАМЯТКА РОДИТЕЛЯМ ОТ РЕБЕНКА. </vt:lpstr>
      <vt:lpstr>Помните! Главной   фигурой  в  жизни   ребенка по  прежнему  остается  взрослый!</vt:lpstr>
      <vt:lpstr>Презентация PowerPoint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Возрастные  особенности детей  2 – 3 лет</dc:title>
  <dc:creator>USER</dc:creator>
  <cp:lastModifiedBy>4</cp:lastModifiedBy>
  <cp:revision>61</cp:revision>
  <cp:lastPrinted>2016-09-06T17:11:28Z</cp:lastPrinted>
  <dcterms:created xsi:type="dcterms:W3CDTF">2016-09-06T11:56:00Z</dcterms:created>
  <dcterms:modified xsi:type="dcterms:W3CDTF">2018-10-31T10:09:39Z</dcterms:modified>
</cp:coreProperties>
</file>