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20"/>
  </p:notesMasterIdLst>
  <p:sldIdLst>
    <p:sldId id="256" r:id="rId2"/>
    <p:sldId id="312" r:id="rId3"/>
    <p:sldId id="302" r:id="rId4"/>
    <p:sldId id="292" r:id="rId5"/>
    <p:sldId id="283" r:id="rId6"/>
    <p:sldId id="313" r:id="rId7"/>
    <p:sldId id="323" r:id="rId8"/>
    <p:sldId id="314" r:id="rId9"/>
    <p:sldId id="316" r:id="rId10"/>
    <p:sldId id="318" r:id="rId11"/>
    <p:sldId id="282" r:id="rId12"/>
    <p:sldId id="303" r:id="rId13"/>
    <p:sldId id="308" r:id="rId14"/>
    <p:sldId id="311" r:id="rId15"/>
    <p:sldId id="309" r:id="rId16"/>
    <p:sldId id="322" r:id="rId17"/>
    <p:sldId id="321" r:id="rId18"/>
    <p:sldId id="291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7" autoAdjust="0"/>
    <p:restoredTop sz="86400" autoAdjust="0"/>
  </p:normalViewPr>
  <p:slideViewPr>
    <p:cSldViewPr>
      <p:cViewPr>
        <p:scale>
          <a:sx n="66" d="100"/>
          <a:sy n="66" d="100"/>
        </p:scale>
        <p:origin x="-2022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242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40CAD6E-6576-47D2-A4F4-5BB455DC0CF3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B0553334-5438-4400-AC35-F087B7C715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0136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Образец подзаголовка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0EB078-B928-485C-A04D-31E191503E21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0D04F-E620-457A-803B-1B74F5C6B6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E258D-AC08-4811-A949-57B42DDAA10C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4D5B7-703B-4BFB-B760-617FD825C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F473D-8A6A-41FA-BA61-B4AD0C67D50C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28B13-32EF-4BF2-82D5-26EE9ACEE7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71538" y="2674938"/>
            <a:ext cx="3627437" cy="345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1375" y="2674938"/>
            <a:ext cx="3629025" cy="3451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D8A63-0142-4FFE-94AC-CD73C1134A5D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4A815-F3B1-47B4-AF3E-A4CC280EBA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F094C-BC2B-458E-8E7A-D3804EFE83FF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147D1-4313-4D7D-8792-CD8CCE677C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490BA-FDF2-4C8C-99CD-9524BDF590E7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56067-5E82-4861-A617-A59705028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3F4E1F-A84D-4638-AB43-942A497FA918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23EBB8-15DC-40F8-9A40-C6A15861D5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D6EC3-5AD2-46CB-A96D-C1227AA682B2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09229-A68D-4E7D-85D4-AE7B7C22DC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1EB8A-4B98-4309-B798-D3379C9E9407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17542-C16B-40AC-9357-B25AD07000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892D6-FA59-446B-A3AF-AC5DDE23FB61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10587-4BD2-42E1-BD02-D00AFF71E8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38138"/>
            <a:ext cx="2057400" cy="5788025"/>
          </a:xfrm>
        </p:spPr>
        <p:txBody>
          <a:bodyPr vert="eaVert"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38138"/>
            <a:ext cx="6019800" cy="5788025"/>
          </a:xfrm>
        </p:spPr>
        <p:txBody>
          <a:bodyPr vert="eaVert"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7861E-1028-4A85-91FD-2DD628DC9B75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98A90-470B-4216-B04B-4693B79973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71538" y="2674938"/>
            <a:ext cx="3627437" cy="1649412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51375" y="2674938"/>
            <a:ext cx="3629025" cy="1649412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871538" y="4476750"/>
            <a:ext cx="3627437" cy="164941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1375" y="4476750"/>
            <a:ext cx="3629025" cy="1649413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747F4-8F4C-4914-8E0F-BED21792CA8A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486C9-AE32-4660-A588-DC87136FC9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71538" y="2674938"/>
            <a:ext cx="3627437" cy="34512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51375" y="2674938"/>
            <a:ext cx="3629025" cy="34512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C11A0-526F-43D0-B263-7F40F4149691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3ACE6-DC3E-4195-99D0-38BB9B7525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138"/>
            <a:ext cx="8229600" cy="1252537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71538" y="2674938"/>
            <a:ext cx="3627437" cy="34512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1375" y="2674938"/>
            <a:ext cx="3629025" cy="3451225"/>
          </a:xfrm>
        </p:spPr>
        <p:txBody>
          <a:bodyPr/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3D907-1CD8-4CD5-BC47-9C58F93AE392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D4895-D45E-45B2-B840-9CE9F58131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1027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22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26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Date Placeholder 1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392E40E-3436-46E4-9F7C-7A91F60F5B79}" type="datetimeFigureOut">
              <a:rPr lang="ru-RU"/>
              <a:pPr>
                <a:defRPr/>
              </a:pPr>
              <a:t>16.04.2023</a:t>
            </a:fld>
            <a:endParaRPr lang="ru-RU"/>
          </a:p>
        </p:txBody>
      </p:sp>
      <p:sp>
        <p:nvSpPr>
          <p:cNvPr id="2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217E1C2-9613-4274-8B22-85E0025620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5" r:id="rId2"/>
    <p:sldLayoutId id="2147483774" r:id="rId3"/>
    <p:sldLayoutId id="2147483773" r:id="rId4"/>
    <p:sldLayoutId id="2147483772" r:id="rId5"/>
    <p:sldLayoutId id="2147483771" r:id="rId6"/>
    <p:sldLayoutId id="2147483770" r:id="rId7"/>
    <p:sldLayoutId id="2147483769" r:id="rId8"/>
    <p:sldLayoutId id="2147483768" r:id="rId9"/>
    <p:sldLayoutId id="2147483767" r:id="rId10"/>
    <p:sldLayoutId id="2147483766" r:id="rId11"/>
    <p:sldLayoutId id="2147483765" r:id="rId12"/>
    <p:sldLayoutId id="2147483764" r:id="rId13"/>
    <p:sldLayoutId id="2147483763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>
          <a:solidFill>
            <a:schemeClr val="tx2"/>
          </a:solidFill>
          <a:latin typeface="+mn-lt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>
          <a:solidFill>
            <a:schemeClr val="tx2"/>
          </a:solidFill>
          <a:latin typeface="+mn-lt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>
          <a:solidFill>
            <a:schemeClr val="tx2"/>
          </a:solidFill>
          <a:latin typeface="+mn-lt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5pPr>
      <a:lvl6pPr marL="19192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6pPr>
      <a:lvl7pPr marL="23764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7pPr>
      <a:lvl8pPr marL="28336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8pPr>
      <a:lvl9pPr marL="3290888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Rectangle 6"/>
          <p:cNvSpPr>
            <a:spLocks noGrp="1"/>
          </p:cNvSpPr>
          <p:nvPr>
            <p:ph type="ctrTitle" idx="4294967295"/>
          </p:nvPr>
        </p:nvSpPr>
        <p:spPr>
          <a:xfrm>
            <a:off x="539552" y="836712"/>
            <a:ext cx="7992367" cy="1470025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b="1" i="1" kern="1200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</a:t>
            </a:r>
            <a:r>
              <a:rPr lang="ru-RU" sz="3600" b="1" i="1" kern="1200" dirty="0">
                <a:solidFill>
                  <a:schemeClr val="tx2"/>
                </a:solidFill>
                <a:latin typeface="Arial" charset="0"/>
                <a:cs typeface="Arial" charset="0"/>
              </a:rPr>
              <a:t/>
            </a:r>
            <a:br>
              <a:rPr lang="ru-RU" sz="3600" b="1" i="1" kern="1200" dirty="0">
                <a:solidFill>
                  <a:schemeClr val="tx2"/>
                </a:solidFill>
                <a:latin typeface="Arial" charset="0"/>
                <a:cs typeface="Arial" charset="0"/>
              </a:rPr>
            </a:br>
            <a:r>
              <a:rPr lang="ru-RU" sz="3600" b="1" i="1" kern="1200" dirty="0">
                <a:solidFill>
                  <a:schemeClr val="tx2"/>
                </a:solidFill>
                <a:latin typeface="Arial" charset="0"/>
                <a:cs typeface="Arial" charset="0"/>
              </a:rPr>
              <a:t>Наставничество в образовательных организациях: модели, формы, опыт реализации.</a:t>
            </a:r>
            <a:r>
              <a:rPr lang="ru-RU" sz="5400" kern="1200" dirty="0">
                <a:solidFill>
                  <a:srgbClr val="000000"/>
                </a:solidFill>
                <a:latin typeface="Arial" charset="0"/>
                <a:cs typeface="Arial" charset="0"/>
              </a:rPr>
              <a:t/>
            </a:r>
            <a:br>
              <a:rPr lang="ru-RU" sz="5400" kern="1200" dirty="0">
                <a:solidFill>
                  <a:srgbClr val="000000"/>
                </a:solidFill>
                <a:latin typeface="Arial" charset="0"/>
                <a:cs typeface="Arial" charset="0"/>
              </a:rPr>
            </a:br>
            <a:endParaRPr lang="ru-RU" sz="5400" kern="12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4575175" y="4581525"/>
            <a:ext cx="4568825" cy="17526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b="1" i="1" dirty="0" err="1" smtClean="0">
                <a:solidFill>
                  <a:schemeClr val="tx2"/>
                </a:solidFill>
                <a:latin typeface="Arial" charset="0"/>
                <a:cs typeface="Arial" charset="0"/>
              </a:rPr>
              <a:t>Ирсецкая</a:t>
            </a:r>
            <a:r>
              <a:rPr lang="ru-RU" sz="1800" b="1" i="1" dirty="0" smtClean="0">
                <a:solidFill>
                  <a:schemeClr val="tx2"/>
                </a:solidFill>
                <a:latin typeface="Arial" charset="0"/>
                <a:cs typeface="Arial" charset="0"/>
              </a:rPr>
              <a:t> Людмила Викторовна,</a:t>
            </a:r>
            <a:endParaRPr lang="ru-RU" sz="1800" b="1" i="1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b="1" i="1" dirty="0">
                <a:solidFill>
                  <a:schemeClr val="tx2"/>
                </a:solidFill>
                <a:latin typeface="Arial" charset="0"/>
                <a:cs typeface="Arial" charset="0"/>
              </a:rPr>
              <a:t>воспитатель МБДОУ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b="1" i="1" dirty="0" err="1">
                <a:solidFill>
                  <a:schemeClr val="tx2"/>
                </a:solidFill>
                <a:latin typeface="Arial" charset="0"/>
                <a:cs typeface="Arial" charset="0"/>
              </a:rPr>
              <a:t>Починковский</a:t>
            </a:r>
            <a:r>
              <a:rPr lang="ru-RU" sz="1800" b="1" i="1" dirty="0">
                <a:solidFill>
                  <a:schemeClr val="tx2"/>
                </a:solidFill>
                <a:latin typeface="Arial" charset="0"/>
                <a:cs typeface="Arial" charset="0"/>
              </a:rPr>
              <a:t> детский сада №2, 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1800" b="1" i="1" dirty="0" err="1">
                <a:solidFill>
                  <a:schemeClr val="tx2"/>
                </a:solidFill>
                <a:latin typeface="Arial" charset="0"/>
                <a:cs typeface="Arial" charset="0"/>
              </a:rPr>
              <a:t>Починковский</a:t>
            </a:r>
            <a:r>
              <a:rPr lang="ru-RU" sz="1800" b="1" i="1" dirty="0">
                <a:solidFill>
                  <a:schemeClr val="tx2"/>
                </a:solidFill>
                <a:latin typeface="Arial" charset="0"/>
                <a:cs typeface="Arial" charset="0"/>
              </a:rPr>
              <a:t> муниципальный округ</a:t>
            </a:r>
          </a:p>
          <a:p>
            <a:pPr marL="0" indent="0" algn="ctr" eaLnBrk="1" hangingPunct="1">
              <a:lnSpc>
                <a:spcPct val="80000"/>
              </a:lnSpc>
              <a:buFont typeface="Arial" charset="0"/>
              <a:buNone/>
              <a:defRPr/>
            </a:pPr>
            <a:endParaRPr lang="ru-RU" sz="1800" b="1" i="1" dirty="0" smtClean="0">
              <a:solidFill>
                <a:schemeClr val="tx2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96952"/>
            <a:ext cx="4041775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98240" y="3906055"/>
            <a:ext cx="8477448" cy="2763306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000" dirty="0"/>
              <a:t>Одним из четырех основных направлений развития системы образования в соответствии с Национальным проектом «Образование» на 2019-2024 годы является подготовка и повышение квалификации педагогических </a:t>
            </a:r>
            <a:r>
              <a:rPr lang="ru-RU" sz="2000" dirty="0" err="1" smtClean="0"/>
              <a:t>кадров.Важная</a:t>
            </a:r>
            <a:r>
              <a:rPr lang="ru-RU" sz="2000" dirty="0" smtClean="0"/>
              <a:t> </a:t>
            </a:r>
            <a:r>
              <a:rPr lang="ru-RU" sz="2000" dirty="0"/>
              <a:t>роль в решении этой задачи отводится наставничеству. </a:t>
            </a:r>
            <a:r>
              <a:rPr lang="ru-RU" sz="2000" i="1" dirty="0"/>
              <a:t>И «… это должно быть эффективное современное наставничество, передача опыта, конкретных навыков», как отмечал В.В. Путин</a:t>
            </a:r>
            <a:endParaRPr lang="ru-RU" sz="2000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40" y="476672"/>
            <a:ext cx="8127489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1843951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Наставничество –</a:t>
            </a:r>
            <a:r>
              <a:rPr lang="ru-RU" dirty="0">
                <a:latin typeface="Arial" pitchFamily="34" charset="0"/>
                <a:cs typeface="Arial" pitchFamily="34" charset="0"/>
              </a:rPr>
              <a:t> разновидность целенаправленной индивидуальной деятельности руководителей и наиболее опытных сотрудников учреждения по подготовке  молодых специалистов и специалистов, не имеющих трудового стажа педагогической деятельности в дошкольном образовательном учреждении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5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116633"/>
            <a:ext cx="5048821" cy="1008111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НАСТАВНИК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7334" y="4509120"/>
            <a:ext cx="7817033" cy="223224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+mj-lt"/>
              </a:rPr>
              <a:t>Наставником называют лицо, </a:t>
            </a:r>
            <a:endParaRPr lang="ru-RU" sz="1800" b="1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которое 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передает знания и </a:t>
            </a:r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опыт.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 Опыт и </a:t>
            </a:r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знания 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могут </a:t>
            </a:r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касаться, 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как особой </a:t>
            </a:r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профессиональной тематики</a:t>
            </a:r>
            <a:r>
              <a:rPr lang="ru-RU" sz="1800" b="1" dirty="0">
                <a:solidFill>
                  <a:schemeClr val="tx1"/>
                </a:solidFill>
                <a:latin typeface="+mj-lt"/>
              </a:rPr>
              <a:t>, так и широкого круга вопросов личного развития. </a:t>
            </a:r>
            <a:endParaRPr lang="ru-RU" sz="1800" b="1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+mj-lt"/>
              </a:rPr>
              <a:t>В ДОУ это педагогическое мастерство.</a:t>
            </a:r>
            <a:endParaRPr lang="ru-RU" sz="1800" b="1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ru-RU" sz="1800" b="1" dirty="0">
                <a:latin typeface="+mj-lt"/>
                <a:cs typeface="Times New Roman" panose="02020603050405020304" pitchFamily="18" charset="0"/>
              </a:rPr>
              <a:t>Наставничество в </a:t>
            </a:r>
            <a:r>
              <a:rPr lang="ru-RU" sz="1800" b="1" dirty="0" smtClean="0">
                <a:latin typeface="+mj-lt"/>
                <a:cs typeface="Times New Roman" panose="02020603050405020304" pitchFamily="18" charset="0"/>
              </a:rPr>
              <a:t>ДОУ - </a:t>
            </a:r>
            <a:r>
              <a:rPr lang="ru-RU" sz="1800" b="1" dirty="0" smtClean="0">
                <a:latin typeface="+mj-lt"/>
              </a:rPr>
              <a:t>это </a:t>
            </a:r>
            <a:r>
              <a:rPr lang="ru-RU" sz="1800" b="1" dirty="0">
                <a:latin typeface="+mj-lt"/>
              </a:rPr>
              <a:t>один из методов обучения </a:t>
            </a:r>
            <a:r>
              <a:rPr lang="ru-RU" sz="1800" b="1" dirty="0" smtClean="0">
                <a:latin typeface="+mj-lt"/>
              </a:rPr>
              <a:t>педагогов.</a:t>
            </a:r>
            <a:r>
              <a:rPr lang="ru-RU" sz="1800" b="1" dirty="0" smtClean="0"/>
              <a:t> </a:t>
            </a:r>
            <a:endParaRPr lang="ru-RU" sz="1800" b="1" dirty="0"/>
          </a:p>
          <a:p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2898" y="1176618"/>
            <a:ext cx="1944216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04926" y="133423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33CC"/>
                </a:solidFill>
              </a:rPr>
              <a:t>тьютор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57658" y="2620307"/>
            <a:ext cx="1944216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732240" y="1158856"/>
            <a:ext cx="1944216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365986" y="2260267"/>
            <a:ext cx="1944216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508104" y="3512113"/>
            <a:ext cx="1944216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47664" y="3534180"/>
            <a:ext cx="2232248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54991" y="2338969"/>
            <a:ext cx="1944216" cy="72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657658" y="279568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руководитель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07019" y="251434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родитель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47664" y="3585862"/>
            <a:ext cx="2390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33CC"/>
                </a:solidFill>
              </a:rPr>
              <a:t>Муз.руководитель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60132" y="370955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логопед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18014" y="2435641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коллега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68244" y="133423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33CC"/>
                </a:solidFill>
              </a:rPr>
              <a:t>воспитатель</a:t>
            </a:r>
            <a:endParaRPr lang="ru-RU" b="1" dirty="0">
              <a:solidFill>
                <a:srgbClr val="0033CC"/>
              </a:solidFill>
            </a:endParaRPr>
          </a:p>
        </p:txBody>
      </p:sp>
      <p:sp>
        <p:nvSpPr>
          <p:cNvPr id="20" name="Стрелка вниз 19"/>
          <p:cNvSpPr/>
          <p:nvPr/>
        </p:nvSpPr>
        <p:spPr>
          <a:xfrm rot="20977263">
            <a:off x="4715872" y="1407494"/>
            <a:ext cx="247633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069974">
            <a:off x="3816607" y="1383015"/>
            <a:ext cx="242316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3346799">
            <a:off x="2992980" y="1168582"/>
            <a:ext cx="242316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8408134">
            <a:off x="5480717" y="1153808"/>
            <a:ext cx="242316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1"/>
          <p:cNvSpPr>
            <a:spLocks noChangeArrowheads="1"/>
          </p:cNvSpPr>
          <p:nvPr/>
        </p:nvSpPr>
        <p:spPr bwMode="auto">
          <a:xfrm>
            <a:off x="2268538" y="2133600"/>
            <a:ext cx="457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19458" name="Picture 10" descr="IMG_042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333375"/>
            <a:ext cx="4608512" cy="3071813"/>
          </a:xfrm>
        </p:spPr>
      </p:pic>
      <p:pic>
        <p:nvPicPr>
          <p:cNvPr id="19459" name="Picture 11" descr="IMG_034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851275" y="3141663"/>
            <a:ext cx="4635500" cy="3089275"/>
          </a:xfrm>
        </p:spPr>
      </p:pic>
      <p:sp>
        <p:nvSpPr>
          <p:cNvPr id="19460" name="Rectangle 13"/>
          <p:cNvSpPr>
            <a:spLocks noGrp="1" noChangeArrowheads="1"/>
          </p:cNvSpPr>
          <p:nvPr>
            <p:ph sz="quarter" idx="3"/>
          </p:nvPr>
        </p:nvSpPr>
        <p:spPr>
          <a:xfrm>
            <a:off x="0" y="3644900"/>
            <a:ext cx="3923928" cy="2736850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1800" dirty="0" smtClean="0">
                <a:latin typeface="Arial" charset="0"/>
              </a:rPr>
              <a:t>« </a:t>
            </a:r>
            <a:r>
              <a:rPr lang="ru-RU" sz="1600" b="1" i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Со мной работали десятки молодых педагогов. Я убедился, что как бы человек успешно не кончил педагогический вуз, как бы он не был талантлив, а если не будет учиться на опыте, никогда не будет хорошим педагогом, я сам</a:t>
            </a:r>
            <a:r>
              <a:rPr lang="ru-RU" sz="1800" dirty="0" smtClean="0">
                <a:latin typeface="Arial" charset="0"/>
              </a:rPr>
              <a:t> »</a:t>
            </a:r>
          </a:p>
          <a:p>
            <a:pPr algn="ctr" eaLnBrk="1" hangingPunct="1">
              <a:buNone/>
            </a:pPr>
            <a:r>
              <a:rPr lang="ru-RU" sz="1800" dirty="0" smtClean="0">
                <a:latin typeface="Arial" charset="0"/>
              </a:rPr>
              <a:t>                                </a:t>
            </a:r>
            <a:r>
              <a:rPr lang="ru-RU" sz="1600" b="1" dirty="0" err="1" smtClean="0">
                <a:solidFill>
                  <a:schemeClr val="tx1"/>
                </a:solidFill>
                <a:latin typeface="Arial" charset="0"/>
              </a:rPr>
              <a:t>С.А.Макаренко</a:t>
            </a:r>
            <a:endParaRPr lang="ru-RU" sz="1600" b="1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kern="1200">
                <a:solidFill>
                  <a:srgbClr val="000000"/>
                </a:solidFill>
                <a:latin typeface="Arial" charset="0"/>
              </a:rPr>
              <a:t>Основные принципы наставничества: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4294967295"/>
          </p:nvPr>
        </p:nvSpPr>
        <p:spPr>
          <a:xfrm>
            <a:off x="827088" y="2133600"/>
            <a:ext cx="3700462" cy="2224088"/>
          </a:xfrm>
          <a:gradFill rotWithShape="1">
            <a:gsLst>
              <a:gs pos="0">
                <a:srgbClr val="9DBDFF"/>
              </a:gs>
              <a:gs pos="35001">
                <a:srgbClr val="BBD0FF"/>
              </a:gs>
              <a:gs pos="100000">
                <a:srgbClr val="E4ECFF"/>
              </a:gs>
            </a:gsLst>
            <a:lin ang="16200000" scaled="1"/>
          </a:gradFill>
          <a:ln cap="flat" algn="ctr">
            <a:solidFill>
              <a:srgbClr val="3974BE"/>
            </a:solidFill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eaLnBrk="1" hangingPunct="1"/>
            <a:endParaRPr lang="ru-RU" sz="16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1510" name="Rectangle 6"/>
          <p:cNvSpPr>
            <a:spLocks noGrp="1"/>
          </p:cNvSpPr>
          <p:nvPr>
            <p:ph type="body" sz="half" idx="4294967295"/>
          </p:nvPr>
        </p:nvSpPr>
        <p:spPr>
          <a:xfrm>
            <a:off x="871538" y="4476750"/>
            <a:ext cx="7408862" cy="1649413"/>
          </a:xfrm>
        </p:spPr>
        <p:txBody>
          <a:bodyPr/>
          <a:lstStyle/>
          <a:p>
            <a:pPr eaLnBrk="1" hangingPunct="1"/>
            <a:r>
              <a:rPr lang="ru-RU" sz="1800" dirty="0">
                <a:solidFill>
                  <a:srgbClr val="000000"/>
                </a:solidFill>
                <a:latin typeface="Arial" charset="0"/>
              </a:rPr>
              <a:t>компетентность</a:t>
            </a:r>
            <a:endParaRPr lang="ru-RU" sz="1800" dirty="0" smtClean="0">
              <a:solidFill>
                <a:srgbClr val="000000"/>
              </a:solidFill>
              <a:latin typeface="Arial" charset="0"/>
            </a:endParaRPr>
          </a:p>
          <a:p>
            <a:pPr eaLnBrk="1" hangingPunct="1"/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добровольность; </a:t>
            </a:r>
          </a:p>
          <a:p>
            <a:pPr eaLnBrk="1" hangingPunct="1"/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открытость;</a:t>
            </a:r>
          </a:p>
          <a:p>
            <a:pPr eaLnBrk="1" hangingPunct="1"/>
            <a:r>
              <a:rPr lang="ru-RU" sz="1800" dirty="0" smtClean="0">
                <a:solidFill>
                  <a:srgbClr val="000000"/>
                </a:solidFill>
                <a:latin typeface="Arial" charset="0"/>
              </a:rPr>
              <a:t>соблюдение норм профессиональной этики</a:t>
            </a:r>
          </a:p>
          <a:p>
            <a:pPr eaLnBrk="1" hangingPunct="1"/>
            <a:endParaRPr lang="ru-RU" sz="1800" dirty="0" smtClean="0">
              <a:solidFill>
                <a:srgbClr val="000000"/>
              </a:solidFill>
              <a:latin typeface="Arial" charset="0"/>
            </a:endParaRPr>
          </a:p>
          <a:p>
            <a:pPr marL="0" indent="0" eaLnBrk="1" hangingPunct="1">
              <a:buNone/>
            </a:pPr>
            <a:endParaRPr lang="ru-RU" sz="1800" dirty="0" smtClean="0">
              <a:solidFill>
                <a:srgbClr val="000000"/>
              </a:solidFill>
              <a:latin typeface="Arial" charset="0"/>
            </a:endParaRPr>
          </a:p>
          <a:p>
            <a:endParaRPr lang="ru-RU" sz="2000" dirty="0" smtClean="0"/>
          </a:p>
        </p:txBody>
      </p:sp>
      <p:pic>
        <p:nvPicPr>
          <p:cNvPr id="9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3843461" cy="27205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7838256" cy="1080120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  <a:t/>
            </a:r>
            <a:b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</a:br>
            <a:r>
              <a:rPr lang="ru-RU" sz="280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  <a:t>Формы </a:t>
            </a:r>
            <a:r>
              <a:rPr lang="ru-RU" sz="28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  <a:t>и методы работы с молодыми педагогами</a:t>
            </a:r>
            <a:r>
              <a:rPr lang="ru-RU" sz="2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/>
            </a:r>
            <a:br>
              <a:rPr lang="ru-RU" sz="2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025" name="Схема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37" r="-6151"/>
          <a:stretch>
            <a:fillRect/>
          </a:stretch>
        </p:blipFill>
        <p:spPr bwMode="auto">
          <a:xfrm>
            <a:off x="395536" y="1268760"/>
            <a:ext cx="8280920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1412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Rectangle 5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1750" name="Rectangle 6"/>
          <p:cNvSpPr>
            <a:spLocks noGrp="1"/>
          </p:cNvSpPr>
          <p:nvPr>
            <p:ph type="body" sz="half" idx="4294967295"/>
          </p:nvPr>
        </p:nvSpPr>
        <p:spPr>
          <a:xfrm>
            <a:off x="539552" y="4509120"/>
            <a:ext cx="7408862" cy="1649413"/>
          </a:xfrm>
          <a:solidFill>
            <a:schemeClr val="bg2"/>
          </a:solidFill>
          <a:ln>
            <a:solidFill>
              <a:schemeClr val="bg2"/>
            </a:solidFill>
          </a:ln>
        </p:spPr>
        <p:txBody>
          <a:bodyPr/>
          <a:lstStyle/>
          <a:p>
            <a:pPr eaLnBrk="1" hangingPunct="1">
              <a:buNone/>
            </a:pPr>
            <a:r>
              <a:rPr lang="ru-RU" sz="1800" dirty="0">
                <a:solidFill>
                  <a:schemeClr val="tx1"/>
                </a:solidFill>
                <a:latin typeface="Arial" charset="0"/>
              </a:rPr>
              <a:t>«Всегда вперед, после каждого совершенного шага готовиться к следующему, все помыслы отдавать тому, что еще предстоит сделать»</a:t>
            </a:r>
          </a:p>
          <a:p>
            <a:pPr lvl="4" eaLnBrk="1" hangingPunct="1">
              <a:buNone/>
            </a:pPr>
            <a:r>
              <a:rPr lang="ru-RU" sz="18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charset="0"/>
              </a:rPr>
              <a:t>Н.Н.Бурденко</a:t>
            </a:r>
            <a:endParaRPr lang="ru-RU" sz="1800" dirty="0">
              <a:solidFill>
                <a:schemeClr val="tx1"/>
              </a:solidFill>
              <a:latin typeface="Arial" charset="0"/>
            </a:endParaRPr>
          </a:p>
          <a:p>
            <a:pPr algn="just" eaLnBrk="1" hangingPunct="1">
              <a:buFont typeface="Arial" charset="0"/>
              <a:buNone/>
            </a:pPr>
            <a:endParaRPr lang="ru-RU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ru-RU" sz="2000" dirty="0" smtClean="0"/>
          </a:p>
        </p:txBody>
      </p:sp>
      <p:pic>
        <p:nvPicPr>
          <p:cNvPr id="6" name="Объект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96752"/>
            <a:ext cx="3629025" cy="27217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03" y="1199132"/>
            <a:ext cx="3627437" cy="2719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51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136903" cy="792088"/>
          </a:xfrm>
        </p:spPr>
        <p:txBody>
          <a:bodyPr/>
          <a:lstStyle/>
          <a:p>
            <a:pPr marL="0" indent="0">
              <a:buNone/>
            </a:pPr>
            <a:r>
              <a:rPr lang="ru-RU" sz="2800" i="1" dirty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Формы и методы работы с молодыми педагогами</a:t>
            </a:r>
            <a:r>
              <a:rPr lang="ru-RU" sz="2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/>
            </a:r>
            <a:br>
              <a:rPr lang="ru-RU" sz="2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2736304" cy="25202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455876" y="3212977"/>
            <a:ext cx="2628292" cy="55006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Консультирование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212976"/>
            <a:ext cx="2592288" cy="528059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Анкетирование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373" y="608685"/>
            <a:ext cx="2016224" cy="2688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300192" y="3212977"/>
            <a:ext cx="2736304" cy="55006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Наблюдение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63042"/>
            <a:ext cx="2520280" cy="2660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6325875" y="6240749"/>
            <a:ext cx="273630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Участие в конкурсах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455876" y="6245711"/>
            <a:ext cx="273630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Самообразование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6281936"/>
            <a:ext cx="2736304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Тестирование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122" y="3855250"/>
            <a:ext cx="1618443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Объект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268" y="3861763"/>
            <a:ext cx="1796857" cy="2160000"/>
          </a:xfrm>
          <a:prstGeom prst="rect">
            <a:avLst/>
          </a:prstGeom>
        </p:spPr>
      </p:pic>
      <p:pic>
        <p:nvPicPr>
          <p:cNvPr id="19" name="Объект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021" y="872835"/>
            <a:ext cx="1619999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079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923" y="0"/>
            <a:ext cx="8548534" cy="836712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  <a:t/>
            </a:r>
            <a:b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</a:br>
            <a:r>
              <a:rPr 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Calibri"/>
              </a:rPr>
              <a:t/>
            </a:r>
            <a:br>
              <a:rPr 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Calibri"/>
              </a:rPr>
            </a:b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  <a:t>Формы </a:t>
            </a:r>
            <a:r>
              <a:rPr lang="ru-RU" sz="2800" b="1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/>
                <a:ea typeface="Calibri"/>
                <a:cs typeface="Calibri"/>
              </a:rPr>
              <a:t>и методы работы с молодыми педагогами</a:t>
            </a:r>
            <a:r>
              <a:rPr lang="ru-RU" sz="4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/>
            </a:r>
            <a:br>
              <a:rPr lang="ru-RU" sz="4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167140"/>
            <a:ext cx="2998490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Конференции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52775" y="3167140"/>
            <a:ext cx="2998490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Мастер класс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372199" y="3146080"/>
            <a:ext cx="2664297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Открытые показы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00485" y="6227311"/>
            <a:ext cx="2567365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Дни открытых дверей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355520" y="6227311"/>
            <a:ext cx="2710458" cy="576064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Семинары</a:t>
            </a:r>
            <a:endParaRPr lang="ru-RU" dirty="0"/>
          </a:p>
        </p:txBody>
      </p:sp>
      <p:pic>
        <p:nvPicPr>
          <p:cNvPr id="15" name="Объект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282" y="3954927"/>
            <a:ext cx="2778967" cy="2160000"/>
          </a:xfrm>
          <a:prstGeom prst="rect">
            <a:avLst/>
          </a:prstGeom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880" y="3948435"/>
            <a:ext cx="3236391" cy="216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934" y="1111617"/>
            <a:ext cx="2808000" cy="20067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5" y="1111618"/>
            <a:ext cx="3085236" cy="1923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48" y="1038805"/>
            <a:ext cx="2833350" cy="21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006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692696"/>
            <a:ext cx="7918648" cy="1306974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2000" kern="12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kern="1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наставничества в дошкольном образовательном учреждении - оказа­ние помощи начинающим  воспитателям в их профессиональном становлении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наставничества в дошкольном образовательном учреждении - оказа­ние помощи начинающим  воспитателям в их профессиональном становлении.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1857364"/>
            <a:ext cx="8429684" cy="428628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привить молодым специалистам  интерес к педагогической деятельности и за­крепить их в образовательном учреждении; 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ускорить процесс профессионального становления молодого специалиста и воспитателя,  развить его способ­ности самостоятельно и качественно выполнять возложенные на него обязанно­сти по занимаемой должности; </a:t>
            </a:r>
          </a:p>
          <a:p>
            <a:pPr algn="l"/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способствовать успешной адаптации молодых специалистов и воспитателей к корпоративной культуре, правилам поведения в образовательном учреждении.</a:t>
            </a:r>
            <a:endParaRPr lang="ru-RU" sz="2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107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Планирование  и  организация работы  по  предмету.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Планирование и организация воспитательной работы.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Работа с документацией.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Работа по самообразованию.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Контроль и руководство за деятельностью молодого специалиста.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0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Психолога- педагогическая поддержка.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ru-RU" sz="2200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kern="1200" dirty="0">
                <a:latin typeface="Arial" pitchFamily="34" charset="0"/>
                <a:cs typeface="Arial" pitchFamily="34" charset="0"/>
              </a:rPr>
              <a:t>Основные направления работы</a:t>
            </a:r>
            <a:r>
              <a:rPr lang="ru-RU" sz="3200" kern="1200" dirty="0" smtClean="0">
                <a:latin typeface="Arial" pitchFamily="34" charset="0"/>
                <a:cs typeface="Arial" pitchFamily="34" charset="0"/>
              </a:rPr>
              <a:t>:</a:t>
            </a:r>
            <a:endParaRPr lang="ru-RU" sz="3200" kern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484347" y="29642"/>
            <a:ext cx="5688632" cy="1008112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Наставничество в ДОУ</a:t>
            </a: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7673" y="1303224"/>
            <a:ext cx="2180613" cy="11443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44207" y="1303224"/>
            <a:ext cx="2296271" cy="11443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203848" y="1303224"/>
            <a:ext cx="2558346" cy="11443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99902" y="1552211"/>
            <a:ext cx="2210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</a:rPr>
              <a:t>1-й этап – адаптационный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91213" y="1413711"/>
            <a:ext cx="2583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</a:rPr>
              <a:t>2-й этап – </a:t>
            </a:r>
            <a:endParaRPr lang="ru-RU" b="1" dirty="0" smtClean="0">
              <a:solidFill>
                <a:srgbClr val="0033CC"/>
              </a:solidFill>
            </a:endParaRPr>
          </a:p>
          <a:p>
            <a:pPr algn="ctr"/>
            <a:r>
              <a:rPr lang="ru-RU" b="1" dirty="0" smtClean="0">
                <a:solidFill>
                  <a:srgbClr val="0033CC"/>
                </a:solidFill>
              </a:rPr>
              <a:t>основной </a:t>
            </a:r>
            <a:r>
              <a:rPr lang="ru-RU" b="1" dirty="0">
                <a:solidFill>
                  <a:srgbClr val="0033CC"/>
                </a:solidFill>
              </a:rPr>
              <a:t>(</a:t>
            </a:r>
            <a:r>
              <a:rPr lang="ru-RU" b="1" dirty="0" smtClean="0">
                <a:solidFill>
                  <a:srgbClr val="0033CC"/>
                </a:solidFill>
              </a:rPr>
              <a:t>проектировочный</a:t>
            </a:r>
            <a:r>
              <a:rPr lang="ru-RU" b="1" dirty="0">
                <a:solidFill>
                  <a:srgbClr val="0033CC"/>
                </a:solidFill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8231" y="1417120"/>
            <a:ext cx="22322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33CC"/>
                </a:solidFill>
              </a:rPr>
              <a:t>3-й этап – контрольно-оценочный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8814" y="2606714"/>
            <a:ext cx="220892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Наставник определяет круг обязанностей и полномочий молодого специалиста, а также выявляет недостатки в его умениях и навыках, чтобы выработать программу адаптации</a:t>
            </a:r>
            <a:r>
              <a:rPr lang="ru-RU" sz="16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86804" y="2620197"/>
            <a:ext cx="253307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Наставник разрабатывает и реализует программу адаптации, осуществляет корректировку профессиональных умений молодого </a:t>
            </a:r>
            <a:r>
              <a:rPr lang="ru-RU" sz="1600" b="1" dirty="0" smtClean="0"/>
              <a:t>педагога, </a:t>
            </a:r>
            <a:r>
              <a:rPr lang="ru-RU" sz="1600" b="1" dirty="0"/>
              <a:t>помогает выстроить ему собственную программу </a:t>
            </a:r>
            <a:r>
              <a:rPr lang="ru-RU" sz="1600" b="1" dirty="0" smtClean="0"/>
              <a:t>самосовершенст-вования</a:t>
            </a:r>
            <a:r>
              <a:rPr lang="ru-RU" sz="1600" b="1" dirty="0"/>
              <a:t>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64371" y="2708920"/>
            <a:ext cx="237626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Наставник проверяет уровень профессиональной компетентности молодого педагога, определяет степень его готовности к выполнению своих функциональных обязанностей.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749" y="5416744"/>
            <a:ext cx="1899243" cy="123655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87" y="5437651"/>
            <a:ext cx="1612199" cy="12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23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332656"/>
            <a:ext cx="7766248" cy="864096"/>
          </a:xfrm>
        </p:spPr>
        <p:txBody>
          <a:bodyPr/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2800" i="1" dirty="0">
                <a:solidFill>
                  <a:srgbClr val="C00000"/>
                </a:solidFill>
                <a:effectLst/>
                <a:latin typeface="Times New Roman"/>
                <a:ea typeface="Calibri"/>
                <a:cs typeface="Calibri"/>
              </a:rPr>
              <a:t>Формы и методы работы с молодыми педагогами</a:t>
            </a:r>
            <a:r>
              <a:rPr lang="ru-RU" sz="2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  <a:t/>
            </a:r>
            <a:br>
              <a:rPr lang="ru-RU" sz="2800" dirty="0">
                <a:solidFill>
                  <a:srgbClr val="C00000"/>
                </a:solidFill>
                <a:effectLst/>
                <a:latin typeface="Calibri"/>
                <a:ea typeface="Calibri"/>
                <a:cs typeface="Calibri"/>
              </a:rPr>
            </a:b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1025" name="Схема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337" r="-6151"/>
          <a:stretch>
            <a:fillRect/>
          </a:stretch>
        </p:blipFill>
        <p:spPr bwMode="auto">
          <a:xfrm>
            <a:off x="395536" y="1268760"/>
            <a:ext cx="8280920" cy="547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040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Arial" charset="0"/>
                <a:cs typeface="Arial" charset="0"/>
              </a:rPr>
              <a:t>1. Адаптация начинающих педагогов в образовательном учреждении.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2.  Повышение профессиональной компетентности педагогов</a:t>
            </a:r>
            <a:r>
              <a:rPr lang="ru-RU" sz="2000" dirty="0">
                <a:solidFill>
                  <a:srgbClr val="FF0000"/>
                </a:solidFill>
                <a:latin typeface="Arial" charset="0"/>
                <a:cs typeface="Arial" charset="0"/>
              </a:rPr>
              <a:t>.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Arial" charset="0"/>
                <a:cs typeface="Arial" charset="0"/>
              </a:rPr>
              <a:t>3. Использовани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е</a:t>
            </a:r>
            <a:r>
              <a:rPr lang="ru-RU" sz="2000" dirty="0">
                <a:solidFill>
                  <a:srgbClr val="000000"/>
                </a:solidFill>
                <a:latin typeface="Arial" charset="0"/>
                <a:cs typeface="Arial" charset="0"/>
              </a:rPr>
              <a:t> в работе начинающих педагогов </a:t>
            </a:r>
            <a:r>
              <a:rPr lang="ru-RU" sz="2000" dirty="0">
                <a:solidFill>
                  <a:schemeClr val="tx1"/>
                </a:solidFill>
                <a:latin typeface="Arial" charset="0"/>
                <a:cs typeface="Arial" charset="0"/>
              </a:rPr>
              <a:t>новых современных педагогических технологий. </a:t>
            </a:r>
          </a:p>
          <a:p>
            <a:pPr marL="0" indent="0" algn="just" eaLnBrk="1" hangingPunct="1">
              <a:lnSpc>
                <a:spcPct val="80000"/>
              </a:lnSpc>
              <a:buFont typeface="Arial" charset="0"/>
              <a:buNone/>
              <a:defRPr/>
            </a:pPr>
            <a:r>
              <a:rPr lang="ru-RU" sz="2000" dirty="0">
                <a:solidFill>
                  <a:srgbClr val="000000"/>
                </a:solidFill>
                <a:latin typeface="Arial" charset="0"/>
                <a:cs typeface="Arial" charset="0"/>
              </a:rPr>
              <a:t>4. Активизация деятельности начинающих педагогов в части участия в работе профессиональных сообществ педагогов </a:t>
            </a:r>
            <a:r>
              <a:rPr lang="ru-RU" sz="20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села.</a:t>
            </a:r>
            <a:endParaRPr lang="ru-RU" sz="2000" dirty="0">
              <a:solidFill>
                <a:srgbClr val="0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kern="1200" dirty="0">
                <a:latin typeface="Arial" pitchFamily="34" charset="0"/>
                <a:cs typeface="Arial" pitchFamily="34" charset="0"/>
              </a:rPr>
              <a:t>Ожидаемые результаты: </a:t>
            </a:r>
            <a:r>
              <a:rPr lang="ru-RU" kern="1200" dirty="0">
                <a:latin typeface="Arial" pitchFamily="34" charset="0"/>
                <a:cs typeface="Arial" pitchFamily="34" charset="0"/>
              </a:rPr>
              <a:t/>
            </a:r>
            <a:br>
              <a:rPr lang="ru-RU" kern="1200" dirty="0">
                <a:latin typeface="Arial" pitchFamily="34" charset="0"/>
                <a:cs typeface="Arial" pitchFamily="34" charset="0"/>
              </a:rPr>
            </a:br>
            <a:endParaRPr lang="ru-RU" kern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4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5" cy="136815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сегодняшний день коллектив нашего</a:t>
            </a: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r>
              <a:rPr lang="ru-RU" sz="2800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29209" y="3068960"/>
            <a:ext cx="2998490" cy="576064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Креативный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84370" y="3088353"/>
            <a:ext cx="2998490" cy="57606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Спортивный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07" y="1052735"/>
            <a:ext cx="3311832" cy="2245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696" y="1052735"/>
            <a:ext cx="3159838" cy="2070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382204" y="3068960"/>
            <a:ext cx="2761796" cy="57606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Талантливый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99214" y="6208148"/>
            <a:ext cx="2842470" cy="576064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Очень симпатичный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03696" y="6245042"/>
            <a:ext cx="2998490" cy="57606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Побеждающий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88" y="6270800"/>
            <a:ext cx="2998490" cy="576064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Активный</a:t>
            </a:r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791" y="3664417"/>
            <a:ext cx="3236487" cy="2617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6" t="22723" r="-2716" b="30328"/>
          <a:stretch/>
        </p:blipFill>
        <p:spPr>
          <a:xfrm>
            <a:off x="3284371" y="3599504"/>
            <a:ext cx="2583774" cy="2735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2" t="7059" r="7651" b="-7059"/>
          <a:stretch/>
        </p:blipFill>
        <p:spPr>
          <a:xfrm>
            <a:off x="5726444" y="3625477"/>
            <a:ext cx="3417556" cy="2896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D:\флешка 1\Новая папка (5)\фото МБДОУ Детский сад №1 Солнышко г. Макарова\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534" y="1089818"/>
            <a:ext cx="2761796" cy="2208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83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8856984" cy="518527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1800" dirty="0"/>
          </a:p>
          <a:p>
            <a:pPr marL="45720" indent="0">
              <a:buNone/>
            </a:pP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21601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Достижения педагогов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25" y="1197694"/>
            <a:ext cx="1628602" cy="2302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168652"/>
            <a:ext cx="1625480" cy="2297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" t="2378" r="3147" b="2508"/>
          <a:stretch/>
        </p:blipFill>
        <p:spPr bwMode="auto">
          <a:xfrm>
            <a:off x="2106833" y="3240813"/>
            <a:ext cx="1636131" cy="2301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4197" y="4312650"/>
            <a:ext cx="1745282" cy="24584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588" y="1105142"/>
            <a:ext cx="1595420" cy="2266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838" y="1844823"/>
            <a:ext cx="1601266" cy="2249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681" y="2758971"/>
            <a:ext cx="1752769" cy="2433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581" y="3789040"/>
            <a:ext cx="153173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12158"/>
            <a:ext cx="1584176" cy="226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405" y="1155410"/>
            <a:ext cx="1517715" cy="215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93" y="4140568"/>
            <a:ext cx="1649734" cy="2312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82" y="1841737"/>
            <a:ext cx="1440160" cy="203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007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179512" y="1484784"/>
            <a:ext cx="8856984" cy="5185277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ru-RU" sz="1800" dirty="0"/>
          </a:p>
          <a:p>
            <a:pPr marL="45720" indent="0">
              <a:buNone/>
            </a:pPr>
            <a:endParaRPr lang="ru-RU" sz="18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221601"/>
          </a:xfrm>
        </p:spPr>
        <p:txBody>
          <a:bodyPr/>
          <a:lstStyle/>
          <a:p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Достижения воспитанников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1124744"/>
            <a:ext cx="1619225" cy="228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678" y="2011766"/>
            <a:ext cx="1680914" cy="237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9791" y="2924944"/>
            <a:ext cx="1680914" cy="237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057" y="4158903"/>
            <a:ext cx="1696930" cy="2398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676" y="1085055"/>
            <a:ext cx="1608906" cy="2273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913315"/>
            <a:ext cx="1547217" cy="218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455" y="2899611"/>
            <a:ext cx="1619225" cy="228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C:\Users\T\Desktop\ДС_года_2023\Фото\Архипова\грамоты\грамоты\1_page-000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8041" y="933990"/>
            <a:ext cx="1717432" cy="242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C:\Users\T\Desktop\ДС_года_2023\Фото\Грамоты_ирсецкая\019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6"/>
          <a:stretch/>
        </p:blipFill>
        <p:spPr bwMode="auto">
          <a:xfrm>
            <a:off x="2136731" y="3861048"/>
            <a:ext cx="1610183" cy="221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31" y="4312887"/>
            <a:ext cx="1639327" cy="243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680" y="4563142"/>
            <a:ext cx="1384052" cy="1935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32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ъект 4"/>
          <p:cNvSpPr>
            <a:spLocks noGrp="1"/>
          </p:cNvSpPr>
          <p:nvPr>
            <p:ph idx="4294967295"/>
          </p:nvPr>
        </p:nvSpPr>
        <p:spPr>
          <a:xfrm>
            <a:off x="871538" y="2674938"/>
            <a:ext cx="7877175" cy="3451225"/>
          </a:xfrm>
        </p:spPr>
        <p:txBody>
          <a:bodyPr/>
          <a:lstStyle/>
          <a:p>
            <a:pPr marL="0" indent="0" algn="ctr" eaLnBrk="1" hangingPunct="1">
              <a:buFont typeface="Symbol" pitchFamily="18" charset="2"/>
              <a:buNone/>
            </a:pPr>
            <a:r>
              <a:rPr lang="ru-RU" sz="5400" b="1" i="1" smtClean="0">
                <a:latin typeface="Arial" charset="0"/>
                <a:cs typeface="Arial" charset="0"/>
              </a:rPr>
              <a:t>Спасибо за внимание!</a:t>
            </a:r>
          </a:p>
        </p:txBody>
      </p:sp>
      <p:sp>
        <p:nvSpPr>
          <p:cNvPr id="37890" name="Заголовок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Волна">
  <a:themeElements>
    <a:clrScheme name="1_Волна 1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FFFFFF"/>
      </a:accent3>
      <a:accent4>
        <a:srgbClr val="000000"/>
      </a:accent4>
      <a:accent5>
        <a:srgbClr val="ADD7FE"/>
      </a:accent5>
      <a:accent6>
        <a:srgbClr val="3E77BF"/>
      </a:accent6>
      <a:hlink>
        <a:srgbClr val="0080FF"/>
      </a:hlink>
      <a:folHlink>
        <a:srgbClr val="5EAEFF"/>
      </a:folHlink>
    </a:clrScheme>
    <a:fontScheme name="1_Волна">
      <a:majorFont>
        <a:latin typeface="Candara"/>
        <a:ea typeface=""/>
        <a:cs typeface=""/>
      </a:majorFont>
      <a:minorFont>
        <a:latin typeface="Canda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Волна 1">
        <a:dk1>
          <a:srgbClr val="000000"/>
        </a:dk1>
        <a:lt1>
          <a:srgbClr val="FFFFFF"/>
        </a:lt1>
        <a:dk2>
          <a:srgbClr val="073E87"/>
        </a:dk2>
        <a:lt2>
          <a:srgbClr val="C6E7FC"/>
        </a:lt2>
        <a:accent1>
          <a:srgbClr val="31B6FD"/>
        </a:accent1>
        <a:accent2>
          <a:srgbClr val="4584D3"/>
        </a:accent2>
        <a:accent3>
          <a:srgbClr val="FFFFFF"/>
        </a:accent3>
        <a:accent4>
          <a:srgbClr val="000000"/>
        </a:accent4>
        <a:accent5>
          <a:srgbClr val="ADD7FE"/>
        </a:accent5>
        <a:accent6>
          <a:srgbClr val="3E77BF"/>
        </a:accent6>
        <a:hlink>
          <a:srgbClr val="0080FF"/>
        </a:hlink>
        <a:folHlink>
          <a:srgbClr val="5EAE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Words>423</Words>
  <Application>Microsoft Office PowerPoint</Application>
  <PresentationFormat>Экран (4:3)</PresentationFormat>
  <Paragraphs>79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1_Волна</vt:lpstr>
      <vt:lpstr>  Наставничество в образовательных организациях: модели, формы, опыт реализации. </vt:lpstr>
      <vt:lpstr>Презентация PowerPoint</vt:lpstr>
      <vt:lpstr>НАСТАВНИК </vt:lpstr>
      <vt:lpstr>Презентация PowerPoint</vt:lpstr>
      <vt:lpstr>Основные принципы наставничества:</vt:lpstr>
      <vt:lpstr> Формы и методы работы с молодыми педагогами </vt:lpstr>
      <vt:lpstr>Презентация PowerPoint</vt:lpstr>
      <vt:lpstr>Формы и методы работы с молодыми педагогами </vt:lpstr>
      <vt:lpstr>  Формы и методы работы с молодыми педагогами </vt:lpstr>
      <vt:lpstr>  Цель наставничества в дошкольном образовательном учреждении - оказа­ние помощи начинающим  воспитателям в их профессиональном становлении ль наставничества в дошкольном образовательном учреждении - оказа­ние помощи начинающим  воспитателям в их профессиональном становлении.</vt:lpstr>
      <vt:lpstr>Основные направления работы:</vt:lpstr>
      <vt:lpstr>Презентация PowerPoint</vt:lpstr>
      <vt:lpstr>Формы и методы работы с молодыми педагогами </vt:lpstr>
      <vt:lpstr>Ожидаемые результаты:  </vt:lpstr>
      <vt:lpstr>На сегодняшний день коллектив нашего учреждения:</vt:lpstr>
      <vt:lpstr>Достижения педагогов</vt:lpstr>
      <vt:lpstr>Достижения воспитанников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Uzer</dc:creator>
  <cp:lastModifiedBy>USER</cp:lastModifiedBy>
  <cp:revision>101</cp:revision>
  <dcterms:created xsi:type="dcterms:W3CDTF">2017-02-19T17:09:24Z</dcterms:created>
  <dcterms:modified xsi:type="dcterms:W3CDTF">2023-04-16T12:48:47Z</dcterms:modified>
</cp:coreProperties>
</file>