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58" r:id="rId4"/>
    <p:sldId id="259" r:id="rId5"/>
    <p:sldId id="271" r:id="rId6"/>
    <p:sldId id="261" r:id="rId7"/>
    <p:sldId id="269" r:id="rId8"/>
    <p:sldId id="268" r:id="rId9"/>
    <p:sldId id="272" r:id="rId10"/>
    <p:sldId id="288" r:id="rId11"/>
    <p:sldId id="270" r:id="rId12"/>
    <p:sldId id="266" r:id="rId13"/>
    <p:sldId id="289" r:id="rId14"/>
    <p:sldId id="290" r:id="rId15"/>
    <p:sldId id="284" r:id="rId16"/>
    <p:sldId id="29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23B"/>
    <a:srgbClr val="DB1F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1" autoAdjust="0"/>
    <p:restoredTop sz="94660"/>
  </p:normalViewPr>
  <p:slideViewPr>
    <p:cSldViewPr>
      <p:cViewPr varScale="1">
        <p:scale>
          <a:sx n="87" d="100"/>
          <a:sy n="87" d="100"/>
        </p:scale>
        <p:origin x="-14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05.06.2022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5555" y="476672"/>
            <a:ext cx="7992888" cy="5616624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t" anchorCtr="0">
            <a:normAutofit/>
            <a:scene3d>
              <a:camera prst="orthographicFront">
                <a:rot lat="0" lon="600000" rev="0"/>
              </a:camera>
              <a:lightRig rig="threePt" dir="t"/>
            </a:scene3d>
            <a:sp3d/>
          </a:bodyPr>
          <a:lstStyle/>
          <a:p>
            <a:pPr algn="l"/>
            <a:r>
              <a:rPr lang="ru-RU" sz="4800" b="1" dirty="0">
                <a:ln w="19050" cap="rnd" cmpd="sng">
                  <a:solidFill>
                    <a:srgbClr val="DA0000"/>
                  </a:solidFill>
                  <a:prstDash val="solid"/>
                  <a:bevel/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FF00">
                      <a:alpha val="43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76200" stA="46000" endPos="56000" dist="29997" dir="5400000" sy="-100000" algn="bl" rotWithShape="0"/>
                </a:effectLst>
                <a:latin typeface="Arial Narrow" pitchFamily="34" charset="0"/>
                <a:cs typeface="Aharoni" pitchFamily="2" charset="-79"/>
              </a:rPr>
              <a:t>«ДЕТСКИЙ САД ДЛЯ РЕБЯТ» </a:t>
            </a:r>
            <a:endParaRPr lang="ru-RU" sz="4800" b="1" dirty="0" smtClean="0">
              <a:ln w="19050" cap="rnd" cmpd="sng">
                <a:solidFill>
                  <a:srgbClr val="DA0000"/>
                </a:solidFill>
                <a:prstDash val="solid"/>
                <a:bevel/>
              </a:ln>
              <a:solidFill>
                <a:schemeClr val="accent6">
                  <a:lumMod val="75000"/>
                </a:schemeClr>
              </a:solidFill>
              <a:effectLst>
                <a:glow rad="139700">
                  <a:srgbClr val="FFFF00">
                    <a:alpha val="43000"/>
                  </a:srgbClr>
                </a:glow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  <a:reflection blurRad="76200" stA="46000" endPos="56000" dist="29997" dir="5400000" sy="-100000" algn="bl" rotWithShape="0"/>
              </a:effectLst>
              <a:latin typeface="Arial Narrow" pitchFamily="34" charset="0"/>
              <a:cs typeface="Aharoni" pitchFamily="2" charset="-79"/>
            </a:endParaRPr>
          </a:p>
          <a:p>
            <a:pPr algn="l"/>
            <a:r>
              <a:rPr lang="ru-RU" sz="4800" b="1" dirty="0" smtClean="0">
                <a:ln w="19050" cap="rnd" cmpd="sng">
                  <a:solidFill>
                    <a:srgbClr val="DA0000"/>
                  </a:solidFill>
                  <a:prstDash val="solid"/>
                  <a:bevel/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FF00">
                      <a:alpha val="43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76200" stA="46000" endPos="56000" dist="29997" dir="5400000" sy="-100000" algn="bl" rotWithShape="0"/>
                </a:effectLst>
                <a:latin typeface="Arial Narrow" pitchFamily="34" charset="0"/>
                <a:cs typeface="Aharoni" pitchFamily="2" charset="-79"/>
              </a:rPr>
              <a:t>(</a:t>
            </a:r>
            <a:r>
              <a:rPr lang="ru-RU" sz="4800" b="1" dirty="0">
                <a:ln w="19050" cap="rnd" cmpd="sng">
                  <a:solidFill>
                    <a:srgbClr val="DA0000"/>
                  </a:solidFill>
                  <a:prstDash val="solid"/>
                  <a:bevel/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FF00">
                      <a:alpha val="43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76200" stA="46000" endPos="56000" dist="29997" dir="5400000" sy="-100000" algn="bl" rotWithShape="0"/>
                </a:effectLst>
                <a:latin typeface="Arial Narrow" pitchFamily="34" charset="0"/>
                <a:cs typeface="Aharoni" pitchFamily="2" charset="-79"/>
              </a:rPr>
              <a:t>адаптация детей раннего возраста к условиям </a:t>
            </a:r>
            <a:r>
              <a:rPr lang="ru-RU" sz="5600" b="1" dirty="0">
                <a:ln w="19050" cap="rnd" cmpd="sng">
                  <a:solidFill>
                    <a:srgbClr val="DA0000"/>
                  </a:solidFill>
                  <a:prstDash val="solid"/>
                  <a:bevel/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FF00">
                      <a:alpha val="43000"/>
                    </a:srgb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76200" stA="46000" endPos="56000" dist="29997" dir="5400000" sy="-100000" algn="bl" rotWithShape="0"/>
                </a:effectLst>
                <a:latin typeface="Arial Narrow" pitchFamily="34" charset="0"/>
                <a:cs typeface="Aharoni" pitchFamily="2" charset="-79"/>
              </a:rPr>
              <a:t>ДОУ)</a:t>
            </a:r>
            <a:endParaRPr lang="ru-RU" sz="5600" b="1" dirty="0" smtClean="0">
              <a:ln w="19050" cap="rnd" cmpd="sng">
                <a:solidFill>
                  <a:srgbClr val="DA0000"/>
                </a:solidFill>
                <a:prstDash val="solid"/>
                <a:bevel/>
              </a:ln>
              <a:solidFill>
                <a:schemeClr val="accent6">
                  <a:lumMod val="75000"/>
                </a:schemeClr>
              </a:solidFill>
              <a:effectLst>
                <a:glow rad="139700">
                  <a:srgbClr val="FFFF00">
                    <a:alpha val="43000"/>
                  </a:srgbClr>
                </a:glow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  <a:reflection blurRad="76200" stA="46000" endPos="56000" dist="29997" dir="5400000" sy="-100000" algn="bl" rotWithShape="0"/>
              </a:effectLst>
              <a:latin typeface="Arial Narrow" pitchFamily="34" charset="0"/>
              <a:cs typeface="Aharoni" pitchFamily="2" charset="-79"/>
            </a:endParaRPr>
          </a:p>
          <a:p>
            <a:endParaRPr lang="ru-RU" dirty="0" smtClean="0">
              <a:ln>
                <a:solidFill>
                  <a:schemeClr val="tx1"/>
                </a:solidFill>
              </a:ln>
              <a:blipFill dpi="0" rotWithShape="1">
                <a:blip r:embed="rId2"/>
                <a:srcRect/>
                <a:stretch>
                  <a:fillRect/>
                </a:stretch>
              </a:blipFill>
            </a:endParaRPr>
          </a:p>
          <a:p>
            <a:endParaRPr lang="ru-RU" dirty="0" smtClean="0">
              <a:ln>
                <a:solidFill>
                  <a:srgbClr val="FF0000"/>
                </a:solidFill>
              </a:ln>
              <a:blipFill dpi="0" rotWithShape="1">
                <a:blip r:embed="rId2"/>
                <a:srcRect/>
                <a:stretch>
                  <a:fillRect/>
                </a:stretch>
              </a:blipFill>
              <a:effectLst>
                <a:glow rad="127000">
                  <a:srgbClr val="FFFF00"/>
                </a:glow>
              </a:effectLst>
            </a:endParaRPr>
          </a:p>
          <a:p>
            <a:endParaRPr lang="ru-RU" sz="2400" dirty="0" smtClean="0">
              <a:ln>
                <a:solidFill>
                  <a:srgbClr val="FF0000"/>
                </a:solidFill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2" descr="C:\Program Files\Microsoft Office\MEDIA\OFFICE14\Bullets\BD14579_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2" y="3357562"/>
            <a:ext cx="142875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stat21.privet.ru/lr/0c169580bd342f76cb0fb09cf7343ec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852936"/>
            <a:ext cx="316835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441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20140917_0923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00430" y="1714488"/>
            <a:ext cx="5111750" cy="38338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Какое счастье!</a:t>
            </a:r>
            <a:b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Ваш малыш подрос!</a:t>
            </a:r>
            <a:b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многое уже умеет сам.</a:t>
            </a:r>
            <a:b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Играет, ходит, говорит и размышляет.</a:t>
            </a:r>
            <a:b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Пришла пора ребенка</a:t>
            </a:r>
            <a:b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детский сад отправить!</a:t>
            </a: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9200D7-C804-447C-86BB-9A0CE4A0467B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017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3508" y="1844824"/>
            <a:ext cx="88569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0070C0">
                      <a:alpha val="32000"/>
                    </a:srgbClr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a typeface="+mj-ea"/>
                <a:cs typeface="+mj-cs"/>
              </a:rPr>
              <a:t>Для ребенка детский садик, несомненно, является новым, еще неизвестным пространством, с новым окружением и новыми отношениями</a:t>
            </a:r>
            <a:r>
              <a:rPr lang="ru-RU" sz="2400" dirty="0" smtClean="0">
                <a:ln>
                  <a:solidFill>
                    <a:srgbClr val="0070C0">
                      <a:alpha val="32000"/>
                    </a:srgbClr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a typeface="+mj-ea"/>
                <a:cs typeface="+mj-cs"/>
              </a:rPr>
              <a:t>. С </a:t>
            </a:r>
            <a:r>
              <a:rPr lang="ru-RU" sz="2400" dirty="0">
                <a:ln>
                  <a:solidFill>
                    <a:srgbClr val="0070C0">
                      <a:alpha val="32000"/>
                    </a:srgbClr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a typeface="+mj-ea"/>
                <a:cs typeface="+mj-cs"/>
              </a:rPr>
              <a:t>поступлением ребенка в дошкольное учреждение в его жизни происходит</a:t>
            </a:r>
            <a:r>
              <a:rPr lang="ru-RU" sz="2000" dirty="0">
                <a:ln>
                  <a:solidFill>
                    <a:srgbClr val="0070C0">
                      <a:alpha val="32000"/>
                    </a:srgbClr>
                  </a:solidFill>
                </a:ln>
                <a:solidFill>
                  <a:prstClr val="black"/>
                </a:solidFill>
                <a:ea typeface="+mj-ea"/>
                <a:cs typeface="+mj-cs"/>
              </a:rPr>
              <a:t/>
            </a:r>
            <a:br>
              <a:rPr lang="ru-RU" sz="2000" dirty="0">
                <a:ln>
                  <a:solidFill>
                    <a:srgbClr val="0070C0">
                      <a:alpha val="32000"/>
                    </a:srgbClr>
                  </a:solidFill>
                </a:ln>
                <a:solidFill>
                  <a:prstClr val="black"/>
                </a:solidFill>
                <a:ea typeface="+mj-ea"/>
                <a:cs typeface="+mj-cs"/>
              </a:rPr>
            </a:br>
            <a:r>
              <a:rPr lang="ru-RU" sz="3200" b="1" dirty="0">
                <a:ln>
                  <a:solidFill>
                    <a:srgbClr val="0070C0">
                      <a:alpha val="32000"/>
                    </a:srgbClr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множество изменений</a:t>
            </a:r>
            <a:r>
              <a:rPr lang="ru-RU" sz="2000" dirty="0">
                <a:ln>
                  <a:solidFill>
                    <a:srgbClr val="0070C0">
                      <a:alpha val="32000"/>
                    </a:srgbClr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a typeface="+mj-ea"/>
                <a:cs typeface="+mj-cs"/>
              </a:rPr>
              <a:t>:</a:t>
            </a:r>
            <a:endParaRPr lang="ru-RU" dirty="0">
              <a:ln>
                <a:solidFill>
                  <a:srgbClr val="0070C0">
                    <a:alpha val="32000"/>
                  </a:srgbClr>
                </a:solidFill>
              </a:ln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724" y="3906927"/>
            <a:ext cx="88569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ru-RU" sz="2800" b="1" i="1" dirty="0" smtClean="0">
                <a:ln>
                  <a:solidFill>
                    <a:srgbClr val="00B05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 Narrow" pitchFamily="34" charset="0"/>
                <a:cs typeface="Arial" charset="0"/>
              </a:rPr>
              <a:t>Отсутствие </a:t>
            </a:r>
            <a:r>
              <a:rPr lang="ru-RU" sz="2800" b="1" i="1" dirty="0">
                <a:ln>
                  <a:solidFill>
                    <a:srgbClr val="00B05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 Narrow" pitchFamily="34" charset="0"/>
                <a:cs typeface="Arial" charset="0"/>
              </a:rPr>
              <a:t>родителей </a:t>
            </a:r>
          </a:p>
          <a:p>
            <a:pPr marL="457200" lvl="0" indent="-457200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ru-RU" sz="2800" b="1" i="1" dirty="0">
                <a:ln>
                  <a:solidFill>
                    <a:srgbClr val="00B05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 Narrow" pitchFamily="34" charset="0"/>
                <a:cs typeface="Arial" charset="0"/>
              </a:rPr>
              <a:t>Новые требования к </a:t>
            </a:r>
            <a:r>
              <a:rPr lang="ru-RU" sz="2800" b="1" i="1" dirty="0" smtClean="0">
                <a:ln>
                  <a:solidFill>
                    <a:srgbClr val="00B05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 Narrow" pitchFamily="34" charset="0"/>
                <a:cs typeface="Arial" charset="0"/>
              </a:rPr>
              <a:t>поведению</a:t>
            </a:r>
          </a:p>
          <a:p>
            <a:pPr marL="457200" lvl="0" indent="-457200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ru-RU" sz="2800" b="1" i="1" dirty="0" smtClean="0">
                <a:ln>
                  <a:solidFill>
                    <a:srgbClr val="00B05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 Narrow" pitchFamily="34" charset="0"/>
                <a:cs typeface="Arial" charset="0"/>
              </a:rPr>
              <a:t>Строгий режим дня</a:t>
            </a:r>
          </a:p>
          <a:p>
            <a:pPr marL="457200" lvl="0" indent="-457200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ru-RU" sz="2800" b="1" i="1" dirty="0" smtClean="0">
                <a:ln>
                  <a:solidFill>
                    <a:srgbClr val="00B05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 Narrow" pitchFamily="34" charset="0"/>
                <a:cs typeface="Arial" charset="0"/>
              </a:rPr>
              <a:t>Другой стиль общения </a:t>
            </a:r>
            <a:endParaRPr lang="ru-RU" sz="2800" b="1" dirty="0" smtClean="0">
              <a:ln>
                <a:solidFill>
                  <a:srgbClr val="00B050"/>
                </a:solidFill>
              </a:ln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latin typeface="Arial Narrow" pitchFamily="34" charset="0"/>
              <a:cs typeface="Arial" charset="0"/>
            </a:endParaRPr>
          </a:p>
          <a:p>
            <a:pPr marL="457200" lvl="0" indent="-457200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ru-RU" sz="2800" b="1" i="1" dirty="0" smtClean="0">
                <a:ln>
                  <a:solidFill>
                    <a:srgbClr val="00B05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 Narrow" pitchFamily="34" charset="0"/>
                <a:cs typeface="Arial" charset="0"/>
              </a:rPr>
              <a:t>Постоянный </a:t>
            </a:r>
            <a:r>
              <a:rPr lang="ru-RU" sz="2800" b="1" i="1" dirty="0">
                <a:ln>
                  <a:solidFill>
                    <a:srgbClr val="00B05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 Narrow" pitchFamily="34" charset="0"/>
                <a:cs typeface="Arial" charset="0"/>
              </a:rPr>
              <a:t>контакт со </a:t>
            </a:r>
            <a:r>
              <a:rPr lang="ru-RU" sz="2800" b="1" i="1" dirty="0" smtClean="0">
                <a:ln>
                  <a:solidFill>
                    <a:srgbClr val="00B05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 Narrow" pitchFamily="34" charset="0"/>
                <a:cs typeface="Arial" charset="0"/>
              </a:rPr>
              <a:t>сверстниками</a:t>
            </a:r>
            <a:endParaRPr lang="ru-RU" sz="2800" b="1" i="1" dirty="0">
              <a:ln>
                <a:solidFill>
                  <a:srgbClr val="00B050"/>
                </a:solidFill>
              </a:ln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latin typeface="Arial Narrow" pitchFamily="34" charset="0"/>
              <a:cs typeface="Arial" charset="0"/>
            </a:endParaRPr>
          </a:p>
          <a:p>
            <a:pPr marL="457200" lvl="0" indent="-457200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ru-RU" sz="2800" b="1" i="1" dirty="0" smtClean="0">
                <a:ln>
                  <a:solidFill>
                    <a:srgbClr val="00B05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 Narrow" pitchFamily="34" charset="0"/>
                <a:cs typeface="Arial" charset="0"/>
              </a:rPr>
              <a:t>Новое помещение </a:t>
            </a:r>
            <a:endParaRPr lang="ru-RU" sz="2800" b="1" i="1" dirty="0">
              <a:ln>
                <a:solidFill>
                  <a:srgbClr val="00B050"/>
                </a:solidFill>
              </a:ln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latin typeface="Arial Narrow" pitchFamily="34" charset="0"/>
              <a:cs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0681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>
                  <a:solidFill>
                    <a:srgbClr val="00B0F0"/>
                  </a:solidFill>
                </a:ln>
                <a:solidFill>
                  <a:srgbClr val="FF0000"/>
                </a:solidFill>
                <a:effectLst>
                  <a:glow rad="165100">
                    <a:srgbClr val="FFC000">
                      <a:alpha val="53000"/>
                    </a:srgbClr>
                  </a:glow>
                </a:effectLst>
              </a:rPr>
              <a:t>Адаптация</a:t>
            </a:r>
            <a:r>
              <a:rPr lang="ru-RU" sz="2800" b="1" dirty="0">
                <a:ln>
                  <a:solidFill>
                    <a:srgbClr val="00B0F0"/>
                  </a:solidFill>
                </a:ln>
                <a:solidFill>
                  <a:srgbClr val="FFFF00"/>
                </a:solidFill>
                <a:effectLst>
                  <a:glow rad="165100">
                    <a:srgbClr val="FFC000">
                      <a:alpha val="53000"/>
                    </a:srgbClr>
                  </a:glow>
                </a:effectLst>
              </a:rPr>
              <a:t> </a:t>
            </a:r>
            <a:r>
              <a:rPr lang="ru-RU" sz="2800" b="1" dirty="0" smtClean="0">
                <a:ln>
                  <a:solidFill>
                    <a:srgbClr val="00B0F0"/>
                  </a:solidFill>
                </a:ln>
                <a:solidFill>
                  <a:srgbClr val="FF0000"/>
                </a:solidFill>
                <a:effectLst>
                  <a:glow rad="165100">
                    <a:srgbClr val="FFC000">
                      <a:alpha val="53000"/>
                    </a:srgbClr>
                  </a:glow>
                </a:effectLst>
              </a:rPr>
              <a:t>–</a:t>
            </a:r>
          </a:p>
          <a:p>
            <a:pPr algn="ctr"/>
            <a:r>
              <a:rPr lang="ru-RU" sz="2800" b="1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165100">
                    <a:srgbClr val="FFC000">
                      <a:alpha val="53000"/>
                    </a:srgbClr>
                  </a:glow>
                </a:effectLst>
              </a:rPr>
              <a:t> </a:t>
            </a:r>
            <a:r>
              <a:rPr lang="ru-RU" sz="3200" b="1" dirty="0" smtClean="0">
                <a:ln>
                  <a:solidFill>
                    <a:srgbClr val="7030A0"/>
                  </a:solidFill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glow rad="165100">
                    <a:srgbClr val="FFC000">
                      <a:alpha val="53000"/>
                    </a:srgbClr>
                  </a:glow>
                </a:effectLst>
              </a:rPr>
              <a:t> </a:t>
            </a:r>
            <a:r>
              <a:rPr lang="ru-RU" sz="3200" b="1" dirty="0">
                <a:ln>
                  <a:solidFill>
                    <a:srgbClr val="7030A0"/>
                  </a:solidFill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glow rad="165100">
                    <a:srgbClr val="FFC000">
                      <a:alpha val="53000"/>
                    </a:srgbClr>
                  </a:glow>
                </a:effectLst>
              </a:rPr>
              <a:t>процесс приспособления  организма </a:t>
            </a:r>
            <a:endParaRPr lang="ru-RU" sz="3200" b="1" dirty="0" smtClean="0">
              <a:ln>
                <a:solidFill>
                  <a:srgbClr val="7030A0"/>
                </a:solidFill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glow rad="165100">
                  <a:srgbClr val="FFC000">
                    <a:alpha val="53000"/>
                  </a:srgbClr>
                </a:glow>
              </a:effectLst>
            </a:endParaRPr>
          </a:p>
          <a:p>
            <a:pPr algn="ctr"/>
            <a:r>
              <a:rPr lang="ru-RU" sz="3200" b="1" dirty="0" smtClean="0">
                <a:ln>
                  <a:solidFill>
                    <a:srgbClr val="7030A0"/>
                  </a:solidFill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glow rad="165100">
                    <a:srgbClr val="FFC000">
                      <a:alpha val="53000"/>
                    </a:srgbClr>
                  </a:glow>
                </a:effectLst>
              </a:rPr>
              <a:t>к </a:t>
            </a:r>
            <a:r>
              <a:rPr lang="ru-RU" sz="3200" b="1" dirty="0">
                <a:ln>
                  <a:solidFill>
                    <a:srgbClr val="7030A0"/>
                  </a:solidFill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glow rad="165100">
                    <a:srgbClr val="FFC000">
                      <a:alpha val="53000"/>
                    </a:srgbClr>
                  </a:glow>
                </a:effectLst>
              </a:rPr>
              <a:t>новым условиям.</a:t>
            </a:r>
            <a:endParaRPr lang="ru-RU" sz="2000" dirty="0">
              <a:ln>
                <a:solidFill>
                  <a:srgbClr val="7030A0"/>
                </a:solidFill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55310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20402"/>
            <a:ext cx="9144000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2800" b="1" i="1" dirty="0" smtClean="0">
              <a:pattFill prst="plaid">
                <a:fgClr>
                  <a:srgbClr val="00823B"/>
                </a:fgClr>
                <a:bgClr>
                  <a:srgbClr val="FF0000"/>
                </a:bgClr>
              </a:pattFill>
              <a:latin typeface="Arial Narrow" pitchFamily="34" charset="0"/>
              <a:ea typeface="+mj-ea"/>
              <a:cs typeface="+mj-cs"/>
            </a:endParaRPr>
          </a:p>
          <a:p>
            <a:pPr algn="ctr"/>
            <a:r>
              <a:rPr lang="ru-RU" sz="2800" b="1" i="1" dirty="0" smtClean="0">
                <a:pattFill prst="plaid">
                  <a:fgClr>
                    <a:srgbClr val="00823B"/>
                  </a:fgClr>
                  <a:bgClr>
                    <a:srgbClr val="FF0000"/>
                  </a:bgClr>
                </a:pattFill>
                <a:latin typeface="Arial Narrow" pitchFamily="34" charset="0"/>
                <a:ea typeface="+mj-ea"/>
                <a:cs typeface="+mj-cs"/>
              </a:rPr>
              <a:t>Все </a:t>
            </a:r>
            <a:r>
              <a:rPr lang="ru-RU" sz="2800" b="1" i="1" dirty="0">
                <a:pattFill prst="plaid">
                  <a:fgClr>
                    <a:srgbClr val="00823B"/>
                  </a:fgClr>
                  <a:bgClr>
                    <a:srgbClr val="FF0000"/>
                  </a:bgClr>
                </a:pattFill>
                <a:latin typeface="Arial Narrow" pitchFamily="34" charset="0"/>
                <a:ea typeface="+mj-ea"/>
                <a:cs typeface="+mj-cs"/>
              </a:rPr>
              <a:t>эти изменения обрушиваются на ребенка </a:t>
            </a:r>
            <a:r>
              <a:rPr lang="ru-RU" sz="2800" b="1" i="1" dirty="0" smtClean="0">
                <a:pattFill prst="plaid">
                  <a:fgClr>
                    <a:srgbClr val="00823B"/>
                  </a:fgClr>
                  <a:bgClr>
                    <a:srgbClr val="FF0000"/>
                  </a:bgClr>
                </a:pattFill>
                <a:latin typeface="Arial Narrow" pitchFamily="34" charset="0"/>
                <a:ea typeface="+mj-ea"/>
                <a:cs typeface="+mj-cs"/>
              </a:rPr>
              <a:t>одновременно, </a:t>
            </a:r>
            <a:r>
              <a:rPr lang="ru-RU" sz="2800" b="1" i="1" dirty="0">
                <a:pattFill prst="plaid">
                  <a:fgClr>
                    <a:srgbClr val="00823B"/>
                  </a:fgClr>
                  <a:bgClr>
                    <a:srgbClr val="FF0000"/>
                  </a:bgClr>
                </a:pattFill>
                <a:latin typeface="Arial Narrow" pitchFamily="34" charset="0"/>
                <a:ea typeface="+mj-ea"/>
                <a:cs typeface="+mj-cs"/>
              </a:rPr>
              <a:t>создавая для него</a:t>
            </a:r>
            <a:br>
              <a:rPr lang="ru-RU" sz="2800" b="1" i="1" dirty="0">
                <a:pattFill prst="plaid">
                  <a:fgClr>
                    <a:srgbClr val="00823B"/>
                  </a:fgClr>
                  <a:bgClr>
                    <a:srgbClr val="FF0000"/>
                  </a:bgClr>
                </a:pattFill>
                <a:latin typeface="Arial Narrow" pitchFamily="34" charset="0"/>
                <a:ea typeface="+mj-ea"/>
                <a:cs typeface="+mj-cs"/>
              </a:rPr>
            </a:br>
            <a:r>
              <a:rPr lang="ru-RU" sz="2800" b="1" i="1" dirty="0" smtClean="0">
                <a:pattFill prst="plaid">
                  <a:fgClr>
                    <a:srgbClr val="00823B"/>
                  </a:fgClr>
                  <a:bgClr>
                    <a:srgbClr val="FF0000"/>
                  </a:bgClr>
                </a:pattFill>
                <a:latin typeface="Arial Narrow" pitchFamily="34" charset="0"/>
                <a:ea typeface="+mj-ea"/>
                <a:cs typeface="+mj-cs"/>
              </a:rPr>
              <a:t>стрессовую ситуацию,</a:t>
            </a:r>
          </a:p>
          <a:p>
            <a:pPr algn="ctr"/>
            <a:r>
              <a:rPr lang="ru-RU" sz="2800" b="1" i="1" dirty="0" smtClean="0">
                <a:pattFill prst="plaid">
                  <a:fgClr>
                    <a:srgbClr val="00823B"/>
                  </a:fgClr>
                  <a:bgClr>
                    <a:srgbClr val="FF0000"/>
                  </a:bgClr>
                </a:pattFill>
                <a:latin typeface="Arial Narrow" pitchFamily="34" charset="0"/>
                <a:ea typeface="+mj-ea"/>
                <a:cs typeface="+mj-cs"/>
              </a:rPr>
              <a:t> которая </a:t>
            </a:r>
            <a:r>
              <a:rPr lang="ru-RU" sz="2800" b="1" i="1" dirty="0">
                <a:pattFill prst="plaid">
                  <a:fgClr>
                    <a:srgbClr val="00823B"/>
                  </a:fgClr>
                  <a:bgClr>
                    <a:srgbClr val="FF0000"/>
                  </a:bgClr>
                </a:pattFill>
                <a:latin typeface="Arial Narrow" pitchFamily="34" charset="0"/>
                <a:ea typeface="+mj-ea"/>
                <a:cs typeface="+mj-cs"/>
              </a:rPr>
              <a:t>без специальной организации</a:t>
            </a:r>
            <a:br>
              <a:rPr lang="ru-RU" sz="2800" b="1" i="1" dirty="0">
                <a:pattFill prst="plaid">
                  <a:fgClr>
                    <a:srgbClr val="00823B"/>
                  </a:fgClr>
                  <a:bgClr>
                    <a:srgbClr val="FF0000"/>
                  </a:bgClr>
                </a:pattFill>
                <a:latin typeface="Arial Narrow" pitchFamily="34" charset="0"/>
                <a:ea typeface="+mj-ea"/>
                <a:cs typeface="+mj-cs"/>
              </a:rPr>
            </a:br>
            <a:r>
              <a:rPr lang="ru-RU" sz="2800" b="1" i="1" dirty="0">
                <a:pattFill prst="plaid">
                  <a:fgClr>
                    <a:srgbClr val="00823B"/>
                  </a:fgClr>
                  <a:bgClr>
                    <a:srgbClr val="FF0000"/>
                  </a:bgClr>
                </a:pattFill>
                <a:latin typeface="Arial Narrow" pitchFamily="34" charset="0"/>
                <a:ea typeface="+mj-ea"/>
                <a:cs typeface="+mj-cs"/>
              </a:rPr>
              <a:t>может привести</a:t>
            </a:r>
            <a:br>
              <a:rPr lang="ru-RU" sz="2800" b="1" i="1" dirty="0">
                <a:pattFill prst="plaid">
                  <a:fgClr>
                    <a:srgbClr val="00823B"/>
                  </a:fgClr>
                  <a:bgClr>
                    <a:srgbClr val="FF0000"/>
                  </a:bgClr>
                </a:pattFill>
                <a:latin typeface="Arial Narrow" pitchFamily="34" charset="0"/>
                <a:ea typeface="+mj-ea"/>
                <a:cs typeface="+mj-cs"/>
              </a:rPr>
            </a:br>
            <a:r>
              <a:rPr lang="ru-RU" sz="2800" b="1" i="1" dirty="0" smtClean="0">
                <a:pattFill prst="plaid">
                  <a:fgClr>
                    <a:srgbClr val="00823B"/>
                  </a:fgClr>
                  <a:bgClr>
                    <a:srgbClr val="FF0000"/>
                  </a:bgClr>
                </a:pattFill>
                <a:latin typeface="Arial Narrow" pitchFamily="34" charset="0"/>
                <a:ea typeface="+mj-ea"/>
                <a:cs typeface="+mj-cs"/>
              </a:rPr>
              <a:t>к невротическим  реакциям</a:t>
            </a:r>
            <a:r>
              <a:rPr lang="en-US" sz="2800" b="1" i="1" dirty="0" smtClean="0">
                <a:pattFill prst="plaid">
                  <a:fgClr>
                    <a:srgbClr val="00823B"/>
                  </a:fgClr>
                  <a:bgClr>
                    <a:srgbClr val="FF0000"/>
                  </a:bgClr>
                </a:pattFill>
                <a:latin typeface="Arial Narrow" pitchFamily="34" charset="0"/>
                <a:ea typeface="+mj-ea"/>
                <a:cs typeface="+mj-cs"/>
              </a:rPr>
              <a:t>:</a:t>
            </a:r>
            <a:endParaRPr lang="ru-RU" sz="2800" b="1" i="1" dirty="0" smtClean="0">
              <a:pattFill prst="plaid">
                <a:fgClr>
                  <a:srgbClr val="00823B"/>
                </a:fgClr>
                <a:bgClr>
                  <a:srgbClr val="FF0000"/>
                </a:bgClr>
              </a:pattFill>
              <a:latin typeface="Arial Narrow" pitchFamily="34" charset="0"/>
              <a:ea typeface="+mj-ea"/>
              <a:cs typeface="+mj-cs"/>
            </a:endParaRPr>
          </a:p>
          <a:p>
            <a:pPr algn="ctr"/>
            <a:endParaRPr lang="ru-RU" sz="2800" b="1" i="1" u="sng" dirty="0">
              <a:pattFill prst="plaid">
                <a:fgClr>
                  <a:srgbClr val="00823B"/>
                </a:fgClr>
                <a:bgClr>
                  <a:srgbClr val="FF0000"/>
                </a:bgClr>
              </a:pattFill>
              <a:latin typeface="Arial Narrow" pitchFamily="34" charset="0"/>
              <a:ea typeface="+mj-ea"/>
              <a:cs typeface="+mj-cs"/>
            </a:endParaRPr>
          </a:p>
          <a:p>
            <a:pPr algn="ctr"/>
            <a:r>
              <a:rPr lang="ru-RU" sz="3300" b="1" i="1" dirty="0">
                <a:ln>
                  <a:solidFill>
                    <a:srgbClr val="00B05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 </a:t>
            </a:r>
            <a:r>
              <a:rPr lang="ru-RU" sz="3300" b="1" i="1" dirty="0" smtClean="0">
                <a:ln>
                  <a:solidFill>
                    <a:srgbClr val="00B05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 </a:t>
            </a:r>
            <a:r>
              <a:rPr lang="ru-RU" sz="3300" b="1" i="1" dirty="0" smtClean="0">
                <a:ln>
                  <a:solidFill>
                    <a:srgbClr val="00B05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- капризы,      </a:t>
            </a:r>
          </a:p>
          <a:p>
            <a:pPr algn="ctr"/>
            <a:r>
              <a:rPr lang="ru-RU" sz="3300" b="1" i="1" dirty="0" smtClean="0">
                <a:ln>
                  <a:solidFill>
                    <a:srgbClr val="00B05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- страхи,</a:t>
            </a:r>
            <a:r>
              <a:rPr lang="ru-RU" sz="3300" b="1" i="1" dirty="0">
                <a:ln>
                  <a:solidFill>
                    <a:srgbClr val="00B05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/>
            </a:r>
            <a:br>
              <a:rPr lang="ru-RU" sz="3300" b="1" i="1" dirty="0">
                <a:ln>
                  <a:solidFill>
                    <a:srgbClr val="00B05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</a:br>
            <a:r>
              <a:rPr lang="ru-RU" sz="3300" b="1" i="1" dirty="0" smtClean="0">
                <a:ln>
                  <a:solidFill>
                    <a:srgbClr val="00B05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           - отказ </a:t>
            </a:r>
            <a:r>
              <a:rPr lang="ru-RU" sz="3300" b="1" i="1" dirty="0">
                <a:ln>
                  <a:solidFill>
                    <a:srgbClr val="00B05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от еды,</a:t>
            </a:r>
            <a:br>
              <a:rPr lang="ru-RU" sz="3300" b="1" i="1" dirty="0">
                <a:ln>
                  <a:solidFill>
                    <a:srgbClr val="00B05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</a:br>
            <a:r>
              <a:rPr lang="ru-RU" sz="3300" b="1" i="1" dirty="0" smtClean="0">
                <a:ln>
                  <a:solidFill>
                    <a:srgbClr val="00B05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                - частые болезни</a:t>
            </a:r>
            <a:r>
              <a:rPr lang="ru-RU" sz="3300" b="1" dirty="0" smtClean="0">
                <a:ln>
                  <a:solidFill>
                    <a:srgbClr val="00B05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. </a:t>
            </a:r>
            <a:endParaRPr lang="ru-RU" dirty="0">
              <a:ln>
                <a:solidFill>
                  <a:srgbClr val="00B050"/>
                </a:solidFill>
              </a:ln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latin typeface="Arial Narrow" pitchFamily="34" charset="0"/>
            </a:endParaRPr>
          </a:p>
        </p:txBody>
      </p:sp>
      <p:pic>
        <p:nvPicPr>
          <p:cNvPr id="7170" name="Picture 2" descr="C:\Users\123\Desktop\2\Deti5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975564"/>
            <a:ext cx="1606066" cy="2532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123\Desktop\2\Deti119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37112"/>
            <a:ext cx="1901576" cy="2031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893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08527" y="3356992"/>
            <a:ext cx="5055961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tx1"/>
                  </a:solidFill>
                </a:ln>
                <a:pattFill prst="trellis">
                  <a:fgClr>
                    <a:srgbClr val="FF0000"/>
                  </a:fgClr>
                  <a:bgClr>
                    <a:srgbClr val="00B050"/>
                  </a:bgClr>
                </a:pattFill>
                <a:effectLst>
                  <a:reflection blurRad="127000" stA="30000" endPos="76000" dist="29997" dir="5400000" sy="-100000" algn="bl" rotWithShape="0"/>
                </a:effectLst>
                <a:latin typeface="Arial Narrow" pitchFamily="34" charset="0"/>
              </a:rPr>
              <a:t>Общая задача воспитателей и родителей </a:t>
            </a:r>
            <a:r>
              <a:rPr lang="ru-RU" sz="2800" b="1" dirty="0" smtClean="0">
                <a:ln>
                  <a:solidFill>
                    <a:schemeClr val="tx1"/>
                  </a:solidFill>
                </a:ln>
                <a:pattFill prst="trellis">
                  <a:fgClr>
                    <a:srgbClr val="FF0000"/>
                  </a:fgClr>
                  <a:bgClr>
                    <a:srgbClr val="00B050"/>
                  </a:bgClr>
                </a:pattFill>
                <a:effectLst>
                  <a:reflection blurRad="127000" stA="30000" endPos="76000" dist="29997" dir="5400000" sy="-100000" algn="bl" rotWithShape="0"/>
                </a:effectLst>
                <a:latin typeface="Arial Narrow" pitchFamily="34" charset="0"/>
              </a:rPr>
              <a:t>–</a:t>
            </a:r>
            <a:r>
              <a:rPr lang="ru-RU" sz="2800" b="1" dirty="0" smtClean="0">
                <a:ln>
                  <a:solidFill>
                    <a:schemeClr val="tx1"/>
                  </a:solidFill>
                </a:ln>
                <a:pattFill prst="trellis">
                  <a:fgClr>
                    <a:srgbClr val="FF0000"/>
                  </a:fgClr>
                  <a:bgClr>
                    <a:srgbClr val="FFFF00"/>
                  </a:bgClr>
                </a:pattFill>
                <a:effectLst>
                  <a:reflection blurRad="127000" stA="30000" endPos="76000" dist="29997" dir="5400000" sy="-100000" algn="bl" rotWithShape="0"/>
                </a:effectLst>
                <a:latin typeface="Arial Narrow" pitchFamily="34" charset="0"/>
              </a:rPr>
              <a:t> </a:t>
            </a:r>
          </a:p>
          <a:p>
            <a:pPr algn="ctr"/>
            <a:r>
              <a:rPr lang="ru-RU" sz="2800" b="1" dirty="0" smtClean="0">
                <a:ln>
                  <a:solidFill>
                    <a:schemeClr val="tx1"/>
                  </a:solidFill>
                </a:ln>
                <a:pattFill prst="trellis">
                  <a:fgClr>
                    <a:srgbClr val="FF0000"/>
                  </a:fgClr>
                  <a:bgClr>
                    <a:srgbClr val="FFFF00"/>
                  </a:bgClr>
                </a:pattFill>
                <a:effectLst>
                  <a:reflection blurRad="127000" stA="30000" endPos="76000" dist="29997" dir="5400000" sy="-100000" algn="bl" rotWithShape="0"/>
                </a:effectLst>
                <a:latin typeface="Arial Narrow" pitchFamily="34" charset="0"/>
              </a:rPr>
              <a:t>помочь </a:t>
            </a:r>
            <a:r>
              <a:rPr lang="ru-RU" sz="2800" b="1" dirty="0">
                <a:ln>
                  <a:solidFill>
                    <a:schemeClr val="tx1"/>
                  </a:solidFill>
                </a:ln>
                <a:pattFill prst="trellis">
                  <a:fgClr>
                    <a:srgbClr val="FF0000"/>
                  </a:fgClr>
                  <a:bgClr>
                    <a:srgbClr val="FFFF00"/>
                  </a:bgClr>
                </a:pattFill>
                <a:effectLst>
                  <a:reflection blurRad="127000" stA="30000" endPos="76000" dist="29997" dir="5400000" sy="-100000" algn="bl" rotWithShape="0"/>
                </a:effectLst>
                <a:latin typeface="Arial Narrow" pitchFamily="34" charset="0"/>
              </a:rPr>
              <a:t>ребенку по возможности безболезненно войти </a:t>
            </a:r>
            <a:r>
              <a:rPr lang="ru-RU" sz="2800" b="1" dirty="0" smtClean="0">
                <a:ln>
                  <a:solidFill>
                    <a:schemeClr val="tx1"/>
                  </a:solidFill>
                </a:ln>
                <a:pattFill prst="trellis">
                  <a:fgClr>
                    <a:srgbClr val="FF0000"/>
                  </a:fgClr>
                  <a:bgClr>
                    <a:srgbClr val="FFFF00"/>
                  </a:bgClr>
                </a:pattFill>
                <a:effectLst>
                  <a:reflection blurRad="127000" stA="30000" endPos="76000" dist="29997" dir="5400000" sy="-100000" algn="bl" rotWithShape="0"/>
                </a:effectLst>
                <a:latin typeface="Arial Narrow" pitchFamily="34" charset="0"/>
              </a:rPr>
              <a:t>в</a:t>
            </a:r>
            <a:endParaRPr lang="ru-RU" sz="2800" b="1" dirty="0">
              <a:ln>
                <a:solidFill>
                  <a:schemeClr val="tx1"/>
                </a:solidFill>
              </a:ln>
              <a:pattFill prst="trellis">
                <a:fgClr>
                  <a:srgbClr val="FF0000"/>
                </a:fgClr>
                <a:bgClr>
                  <a:srgbClr val="FFFF00"/>
                </a:bgClr>
              </a:pattFill>
              <a:effectLst>
                <a:reflection blurRad="127000" stA="30000" endPos="76000" dist="29997" dir="5400000" sy="-100000" algn="bl" rotWithShape="0"/>
              </a:effectLst>
              <a:latin typeface="Arial Narrow" pitchFamily="34" charset="0"/>
            </a:endParaRPr>
          </a:p>
          <a:p>
            <a:pPr algn="ctr"/>
            <a:r>
              <a:rPr lang="ru-RU" sz="2800" b="1" dirty="0" smtClean="0">
                <a:ln>
                  <a:solidFill>
                    <a:schemeClr val="tx1"/>
                  </a:solidFill>
                </a:ln>
                <a:pattFill prst="trellis">
                  <a:fgClr>
                    <a:srgbClr val="FF0000"/>
                  </a:fgClr>
                  <a:bgClr>
                    <a:srgbClr val="FFFF00"/>
                  </a:bgClr>
                </a:pattFill>
                <a:effectLst>
                  <a:reflection blurRad="127000" stA="30000" endPos="76000" dist="29997" dir="5400000" sy="-100000" algn="bl" rotWithShape="0"/>
                </a:effectLst>
                <a:latin typeface="Arial Narrow" pitchFamily="34" charset="0"/>
              </a:rPr>
              <a:t> </a:t>
            </a:r>
            <a:r>
              <a:rPr lang="ru-RU" sz="2800" b="1" dirty="0">
                <a:ln>
                  <a:solidFill>
                    <a:schemeClr val="tx1"/>
                  </a:solidFill>
                </a:ln>
                <a:pattFill prst="trellis">
                  <a:fgClr>
                    <a:srgbClr val="FF0000"/>
                  </a:fgClr>
                  <a:bgClr>
                    <a:srgbClr val="FFFF00"/>
                  </a:bgClr>
                </a:pattFill>
                <a:effectLst>
                  <a:reflection blurRad="127000" stA="30000" endPos="76000" dist="29997" dir="5400000" sy="-100000" algn="bl" rotWithShape="0"/>
                </a:effectLst>
                <a:latin typeface="Arial Narrow" pitchFamily="34" charset="0"/>
              </a:rPr>
              <a:t>жизнь детского сада.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395150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n>
                  <a:solidFill>
                    <a:srgbClr val="00B05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 Narrow" pitchFamily="34" charset="0"/>
                <a:cs typeface="Arial" charset="0"/>
              </a:rPr>
              <a:t>Необходимо готовить ребенка заранее к поступлению в детский сад!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2050" name="Picture 2" descr="http://www.proza.ru/pics/2014/02/02/2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8" y="1349258"/>
            <a:ext cx="3802510" cy="288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6453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esktop\2\i (6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4689"/>
            <a:ext cx="2592712" cy="21399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4664" y="116632"/>
            <a:ext cx="60395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Адаптация</a:t>
            </a:r>
            <a:r>
              <a:rPr lang="ru-RU" sz="2400" b="1" i="1" dirty="0" smtClean="0">
                <a:pattFill prst="plaid">
                  <a:fgClr>
                    <a:srgbClr val="00823B"/>
                  </a:fgClr>
                  <a:bgClr>
                    <a:srgbClr val="FF0000"/>
                  </a:bgClr>
                </a:pattFill>
                <a:latin typeface="Arial Narrow" pitchFamily="34" charset="0"/>
              </a:rPr>
              <a:t> – это постепенный процесс</a:t>
            </a:r>
            <a:r>
              <a:rPr lang="en-US" sz="2400" b="1" i="1" dirty="0" smtClean="0">
                <a:pattFill prst="plaid">
                  <a:fgClr>
                    <a:srgbClr val="00823B"/>
                  </a:fgClr>
                  <a:bgClr>
                    <a:srgbClr val="FF0000"/>
                  </a:bgClr>
                </a:pattFill>
                <a:latin typeface="Arial Narrow" pitchFamily="34" charset="0"/>
              </a:rPr>
              <a:t>,</a:t>
            </a:r>
            <a:r>
              <a:rPr lang="ru-RU" sz="2400" b="1" i="1" dirty="0" smtClean="0">
                <a:pattFill prst="plaid">
                  <a:fgClr>
                    <a:srgbClr val="00823B"/>
                  </a:fgClr>
                  <a:bgClr>
                    <a:srgbClr val="FF0000"/>
                  </a:bgClr>
                </a:pattFill>
                <a:latin typeface="Arial Narrow" pitchFamily="34" charset="0"/>
              </a:rPr>
              <a:t> имеющий свою продолжительность у каждого ребенка</a:t>
            </a:r>
            <a:r>
              <a:rPr lang="en-US" sz="2400" b="1" i="1" dirty="0" smtClean="0">
                <a:pattFill prst="plaid">
                  <a:fgClr>
                    <a:srgbClr val="00823B"/>
                  </a:fgClr>
                  <a:bgClr>
                    <a:srgbClr val="FF0000"/>
                  </a:bgClr>
                </a:pattFill>
                <a:latin typeface="Arial Narrow" pitchFamily="34" charset="0"/>
              </a:rPr>
              <a:t>.</a:t>
            </a:r>
          </a:p>
          <a:p>
            <a:pPr lvl="0">
              <a:defRPr/>
            </a:pPr>
            <a:endParaRPr lang="ru-RU" sz="2400" b="1" kern="0" dirty="0" smtClean="0">
              <a:ln>
                <a:solidFill>
                  <a:srgbClr val="FF0000"/>
                </a:solidFill>
              </a:ln>
              <a:solidFill>
                <a:srgbClr val="00823B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lvl="0">
              <a:defRPr/>
            </a:pPr>
            <a:r>
              <a:rPr lang="ru-RU" sz="2800" b="1" i="1" dirty="0" smtClean="0">
                <a:ln>
                  <a:solidFill>
                    <a:srgbClr val="00B05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 Narrow" pitchFamily="34" charset="0"/>
                <a:cs typeface="Arial" charset="0"/>
              </a:rPr>
              <a:t>Выделяют три степени адаптации</a:t>
            </a:r>
            <a:r>
              <a:rPr lang="en-US" sz="2800" b="1" i="1" dirty="0" smtClean="0">
                <a:ln>
                  <a:solidFill>
                    <a:srgbClr val="00B05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 Narrow" pitchFamily="34" charset="0"/>
                <a:cs typeface="Arial" charset="0"/>
              </a:rPr>
              <a:t>:</a:t>
            </a:r>
            <a:endParaRPr lang="ru-RU" sz="1600" kern="0" dirty="0">
              <a:ln>
                <a:solidFill>
                  <a:schemeClr val="tx1"/>
                </a:solidFill>
              </a:ln>
              <a:solidFill>
                <a:schemeClr val="accent3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3647" y="2294625"/>
            <a:ext cx="8334672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just"/>
            <a:r>
              <a:rPr lang="ru-RU" sz="2400" b="1" i="1" dirty="0" smtClean="0">
                <a:ln>
                  <a:solidFill>
                    <a:srgbClr val="00B05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 Narrow" pitchFamily="34" charset="0"/>
                <a:cs typeface="Arial" charset="0"/>
              </a:rPr>
              <a:t>Легкая адаптация </a:t>
            </a:r>
            <a:r>
              <a:rPr lang="ru-RU" sz="2400" kern="0" dirty="0" smtClean="0">
                <a:solidFill>
                  <a:srgbClr val="00823B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ea typeface="+mj-ea"/>
                <a:cs typeface="+mj-cs"/>
              </a:rPr>
              <a:t>- </a:t>
            </a:r>
            <a:r>
              <a:rPr lang="ru-RU" sz="2400" kern="0" dirty="0">
                <a:solidFill>
                  <a:srgbClr val="00823B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ea typeface="+mj-ea"/>
                <a:cs typeface="+mj-cs"/>
              </a:rPr>
              <a:t>сдвиги нормализуются в течение </a:t>
            </a:r>
            <a:r>
              <a:rPr lang="ru-RU" sz="2400" kern="0" dirty="0" smtClean="0">
                <a:solidFill>
                  <a:srgbClr val="00823B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ea typeface="+mj-ea"/>
                <a:cs typeface="+mj-cs"/>
              </a:rPr>
              <a:t>10-15 </a:t>
            </a:r>
            <a:r>
              <a:rPr lang="ru-RU" sz="2400" kern="0" dirty="0">
                <a:solidFill>
                  <a:srgbClr val="00823B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ea typeface="+mj-ea"/>
                <a:cs typeface="+mj-cs"/>
              </a:rPr>
              <a:t>дней, ребенок прибавляет в весе, адекватно ведет себя в коллективе, болеет не чаще </a:t>
            </a:r>
            <a:r>
              <a:rPr lang="ru-RU" sz="2400" kern="0" dirty="0" smtClean="0">
                <a:solidFill>
                  <a:srgbClr val="00823B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ea typeface="+mj-ea"/>
                <a:cs typeface="+mj-cs"/>
              </a:rPr>
              <a:t>обычного</a:t>
            </a:r>
          </a:p>
          <a:p>
            <a:pPr indent="-457200" algn="just"/>
            <a:r>
              <a:rPr lang="ru-RU" sz="2400" b="1" i="1" dirty="0" smtClean="0">
                <a:ln>
                  <a:solidFill>
                    <a:srgbClr val="00B05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 Narrow" pitchFamily="34" charset="0"/>
                <a:cs typeface="Arial" charset="0"/>
              </a:rPr>
              <a:t>Адаптация средней тяжести </a:t>
            </a:r>
            <a:r>
              <a:rPr lang="ru-RU" sz="2400" kern="0" dirty="0" smtClean="0">
                <a:solidFill>
                  <a:srgbClr val="00823B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ea typeface="+mj-ea"/>
                <a:cs typeface="+mj-cs"/>
              </a:rPr>
              <a:t>- </a:t>
            </a:r>
            <a:r>
              <a:rPr lang="ru-RU" sz="2400" kern="0" dirty="0">
                <a:solidFill>
                  <a:srgbClr val="00823B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ea typeface="+mj-ea"/>
                <a:cs typeface="+mj-cs"/>
              </a:rPr>
              <a:t>сдвиги нормализуются в течение месяца, при этом ребенок на короткое время теряет в весе, может наступить заболевание длительностью </a:t>
            </a:r>
            <a:r>
              <a:rPr lang="ru-RU" sz="2400" kern="0" dirty="0" smtClean="0">
                <a:solidFill>
                  <a:srgbClr val="00823B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ea typeface="+mj-ea"/>
                <a:cs typeface="+mj-cs"/>
              </a:rPr>
              <a:t>5-7 </a:t>
            </a:r>
            <a:r>
              <a:rPr lang="ru-RU" sz="2400" kern="0" dirty="0">
                <a:solidFill>
                  <a:srgbClr val="00823B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ea typeface="+mj-ea"/>
                <a:cs typeface="+mj-cs"/>
              </a:rPr>
              <a:t>дней, есть признаки психического </a:t>
            </a:r>
            <a:r>
              <a:rPr lang="ru-RU" sz="2400" kern="0" dirty="0" smtClean="0">
                <a:solidFill>
                  <a:srgbClr val="00823B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ea typeface="+mj-ea"/>
                <a:cs typeface="+mj-cs"/>
              </a:rPr>
              <a:t>стресса</a:t>
            </a:r>
          </a:p>
          <a:p>
            <a:pPr indent="-457200" algn="just"/>
            <a:r>
              <a:rPr lang="ru-RU" sz="2400" b="1" i="1" dirty="0" smtClean="0">
                <a:ln>
                  <a:solidFill>
                    <a:srgbClr val="00B050"/>
                  </a:solidFill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 Narrow" pitchFamily="34" charset="0"/>
                <a:cs typeface="Arial" charset="0"/>
              </a:rPr>
              <a:t>Тяжелая адаптация </a:t>
            </a:r>
            <a:r>
              <a:rPr lang="ru-RU" sz="2400" kern="0" dirty="0" smtClean="0">
                <a:solidFill>
                  <a:srgbClr val="00823B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ea typeface="+mj-ea"/>
                <a:cs typeface="+mj-cs"/>
              </a:rPr>
              <a:t>длится </a:t>
            </a:r>
            <a:r>
              <a:rPr lang="ru-RU" sz="2400" kern="0" dirty="0">
                <a:solidFill>
                  <a:srgbClr val="00823B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ea typeface="+mj-ea"/>
                <a:cs typeface="+mj-cs"/>
              </a:rPr>
              <a:t>от 2 до 6 месяцев, ребенок часто болеет, теряет уже имеющиеся навыки, может наступить как физическое, так и психическое истощение </a:t>
            </a:r>
            <a:r>
              <a:rPr lang="ru-RU" sz="2400" kern="0" dirty="0" smtClean="0">
                <a:solidFill>
                  <a:srgbClr val="00823B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ea typeface="+mj-ea"/>
                <a:cs typeface="+mj-cs"/>
              </a:rPr>
              <a:t>организма</a:t>
            </a:r>
            <a:endParaRPr lang="ru-RU" dirty="0">
              <a:solidFill>
                <a:srgbClr val="0082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764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5982" y="116632"/>
            <a:ext cx="85689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ln>
                  <a:solidFill>
                    <a:srgbClr val="00823B"/>
                  </a:solidFill>
                </a:ln>
                <a:pattFill prst="lgCheck">
                  <a:fgClr>
                    <a:srgbClr val="00823B"/>
                  </a:fgClr>
                  <a:bgClr>
                    <a:srgbClr val="DB1F2C"/>
                  </a:bgClr>
                </a:pattFill>
              </a:rPr>
              <a:t>Адаптационный период считается законченным, если ребёнок с аппетитом ест, быстро засыпает и вовремя просыпается в бодром настроении, играет один или со сверстниками.</a:t>
            </a:r>
          </a:p>
        </p:txBody>
      </p:sp>
      <p:pic>
        <p:nvPicPr>
          <p:cNvPr id="2052" name="Picture 4" descr="C:\Users\123\Desktop\2\i (1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271616"/>
            <a:ext cx="3191322" cy="23581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123\Desktop\2\Deti8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652" y="3394799"/>
            <a:ext cx="2621802" cy="313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123\Desktop\2\Deti85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86" y="3429001"/>
            <a:ext cx="2508814" cy="331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499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572" y="1339027"/>
            <a:ext cx="8424936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285750">
              <a:buFont typeface="Arial" pitchFamily="34" charset="0"/>
              <a:buChar char="•"/>
            </a:pP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 </a:t>
            </a: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Заранее ознакомьтесь с режимом детского сада и придерживайтесь его </a:t>
            </a: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и в </a:t>
            </a: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выходные дни.</a:t>
            </a:r>
          </a:p>
          <a:p>
            <a:pPr marL="285750" indent="285750">
              <a:buFont typeface="Arial" pitchFamily="34" charset="0"/>
              <a:buChar char="•"/>
            </a:pP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Познакомиться </a:t>
            </a: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с меню детского сада и ввести в рацион питания </a:t>
            </a: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малыша новые </a:t>
            </a: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для него блюда.</a:t>
            </a:r>
          </a:p>
          <a:p>
            <a:pPr marL="285750" indent="285750">
              <a:buFont typeface="Arial" pitchFamily="34" charset="0"/>
              <a:buChar char="•"/>
            </a:pP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 </a:t>
            </a: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Обучайте ребенка дома всем необходимым навыкам самообслуживания: умываться, вытирать руки; одеваться и раздеваться; самостоятельно кушать; проситься на </a:t>
            </a: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горшок,  пользоваться </a:t>
            </a: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горшком, но никак не памперсами.</a:t>
            </a:r>
          </a:p>
          <a:p>
            <a:pPr marL="285750" indent="285750">
              <a:buFont typeface="Arial" pitchFamily="34" charset="0"/>
              <a:buChar char="•"/>
            </a:pP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Настраивайте </a:t>
            </a: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ребёнка на детский сад только положительно, чтобы не было проблем при расставании с родителями по утрам.</a:t>
            </a:r>
          </a:p>
          <a:p>
            <a:pPr marL="285750" indent="285750">
              <a:buFont typeface="Arial" pitchFamily="34" charset="0"/>
              <a:buChar char="•"/>
            </a:pP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Одевайтесь </a:t>
            </a: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по сезону. Одежда и обувь не должны создавать трудности для ребёнка (не шнурки, а липучки; не пуговицы, а кнопки). </a:t>
            </a:r>
          </a:p>
          <a:p>
            <a:pPr marL="285750" indent="285750">
              <a:buFont typeface="Arial" pitchFamily="34" charset="0"/>
              <a:buChar char="•"/>
            </a:pP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Не </a:t>
            </a: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давайте дорогие игрушки и не спрашивайте строго за их сохранность.</a:t>
            </a:r>
          </a:p>
          <a:p>
            <a:pPr marL="285750" indent="285750">
              <a:buFont typeface="Arial" pitchFamily="34" charset="0"/>
              <a:buChar char="•"/>
            </a:pP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 </a:t>
            </a: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Каждое утро проверяйте содержимое в кармане ребёнка, не допускайте наличия острых и колющих предметов: кнопок, скрепок, монет и т.д. 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6632"/>
            <a:ext cx="8640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n>
                  <a:solidFill>
                    <a:srgbClr val="00823B"/>
                  </a:solidFill>
                </a:ln>
                <a:solidFill>
                  <a:srgbClr val="FF0000"/>
                </a:solidFill>
              </a:rPr>
              <a:t>Рекомендации родителям </a:t>
            </a:r>
            <a:endParaRPr lang="ru-RU" sz="3200" dirty="0" smtClean="0">
              <a:ln>
                <a:solidFill>
                  <a:srgbClr val="00823B"/>
                </a:solidFill>
              </a:ln>
              <a:solidFill>
                <a:srgbClr val="FF0000"/>
              </a:solidFill>
            </a:endParaRPr>
          </a:p>
          <a:p>
            <a:pPr algn="ctr"/>
            <a:r>
              <a:rPr lang="ru-RU" sz="3200" dirty="0" smtClean="0">
                <a:ln>
                  <a:solidFill>
                    <a:srgbClr val="00823B"/>
                  </a:solidFill>
                </a:ln>
                <a:solidFill>
                  <a:srgbClr val="FF0000"/>
                </a:solidFill>
              </a:rPr>
              <a:t>по </a:t>
            </a:r>
            <a:r>
              <a:rPr lang="ru-RU" sz="3200" dirty="0">
                <a:ln>
                  <a:solidFill>
                    <a:srgbClr val="00823B"/>
                  </a:solidFill>
                </a:ln>
                <a:solidFill>
                  <a:srgbClr val="FF0000"/>
                </a:solidFill>
              </a:rPr>
              <a:t>подготовке ребенка к детскому </a:t>
            </a:r>
            <a:r>
              <a:rPr lang="ru-RU" sz="3200" dirty="0" smtClean="0">
                <a:ln>
                  <a:solidFill>
                    <a:srgbClr val="00823B"/>
                  </a:solidFill>
                </a:ln>
                <a:solidFill>
                  <a:srgbClr val="FF0000"/>
                </a:solidFill>
              </a:rPr>
              <a:t>саду</a:t>
            </a:r>
          </a:p>
        </p:txBody>
      </p:sp>
    </p:spTree>
    <p:extLst>
      <p:ext uri="{BB962C8B-B14F-4D97-AF65-F5344CB8AC3E}">
        <p14:creationId xmlns:p14="http://schemas.microsoft.com/office/powerpoint/2010/main" val="2250196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5846"/>
            <a:ext cx="828092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285750">
              <a:buFont typeface="Arial" pitchFamily="34" charset="0"/>
              <a:buChar char="•"/>
            </a:pPr>
            <a:endParaRPr lang="ru-RU" sz="2000" dirty="0" smtClean="0">
              <a:ln>
                <a:solidFill>
                  <a:schemeClr val="tx1"/>
                </a:solidFill>
              </a:ln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</a:endParaRPr>
          </a:p>
          <a:p>
            <a:pPr marL="285750" lvl="0" indent="285750">
              <a:buFont typeface="Arial" pitchFamily="34" charset="0"/>
              <a:buChar char="•"/>
            </a:pP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Чтобы привыкание к ДОУ было максимально безболезненным для ребёнка, нужно сделать его постепенным (у каждого ребенка проходит индивидуально); </a:t>
            </a:r>
          </a:p>
          <a:p>
            <a:pPr marL="285750" lvl="0" indent="285750">
              <a:buFont typeface="Arial" pitchFamily="34" charset="0"/>
              <a:buChar char="•"/>
            </a:pP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В течении 1-й недели ребёнок посещает детский сад 1-2 часа; </a:t>
            </a:r>
          </a:p>
          <a:p>
            <a:pPr marL="285750" lvl="0" indent="285750">
              <a:buFont typeface="Arial" pitchFamily="34" charset="0"/>
              <a:buChar char="•"/>
            </a:pP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Последующие увеличивающие на 1-1,5 часа. Полная адаптация -10-12 недель.</a:t>
            </a:r>
          </a:p>
          <a:p>
            <a:pPr marL="285750" lvl="0" indent="285750">
              <a:buFont typeface="Arial" pitchFamily="34" charset="0"/>
              <a:buChar char="•"/>
            </a:pP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В период адаптации не отучайте малыша от вредных</a:t>
            </a:r>
          </a:p>
          <a:p>
            <a:pPr marL="285750" lvl="0"/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привычек –так вы осложните привыкание.</a:t>
            </a:r>
          </a:p>
          <a:p>
            <a:pPr marL="285750" lvl="0" indent="285750">
              <a:buFont typeface="Arial" pitchFamily="34" charset="0"/>
              <a:buChar char="•"/>
            </a:pP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Общайтесь </a:t>
            </a: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с ребёнком, не отмахивайтесь от его вопросов. Сами наталкивайте его на разговор с вами. Беседуйте с ним как можно чаще! Проявите заинтересованность в своём ребёнке! И у вашего ребёнка не будет проблем в речевом и умственном </a:t>
            </a: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развитии.</a:t>
            </a:r>
          </a:p>
          <a:p>
            <a:pPr marL="285750" lvl="0" indent="285750">
              <a:buFont typeface="Arial" pitchFamily="34" charset="0"/>
              <a:buChar char="•"/>
            </a:pP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Старайтесь</a:t>
            </a: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, чтобы ваш ребёнок хоть немного ходил пешком, без санок, без маминых и папиных рук! Развивайте ножки ребёнка! Я прекрасно понимаю: вы торопитесь на работу, времени в обрез, НО всё-таки найдите компромиссное решение этой </a:t>
            </a: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проблеме.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1022" y="2890391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ln>
                <a:solidFill>
                  <a:srgbClr val="FF0000"/>
                </a:solidFill>
              </a:ln>
              <a:solidFill>
                <a:srgbClr val="00823B"/>
              </a:solidFill>
            </a:endParaRPr>
          </a:p>
          <a:p>
            <a:pPr algn="ctr"/>
            <a:endParaRPr lang="ru-RU" sz="2400" b="1" dirty="0">
              <a:ln>
                <a:solidFill>
                  <a:srgbClr val="FF0000"/>
                </a:solidFill>
              </a:ln>
              <a:solidFill>
                <a:srgbClr val="00823B"/>
              </a:solidFill>
            </a:endParaRPr>
          </a:p>
          <a:p>
            <a:pPr algn="ctr"/>
            <a:endParaRPr lang="ru-RU" sz="2400" b="1" dirty="0" smtClean="0">
              <a:ln>
                <a:solidFill>
                  <a:srgbClr val="FF0000"/>
                </a:solidFill>
              </a:ln>
              <a:solidFill>
                <a:srgbClr val="00823B"/>
              </a:solidFill>
            </a:endParaRPr>
          </a:p>
          <a:p>
            <a:pPr algn="ctr"/>
            <a:endParaRPr lang="ru-RU" sz="2400" b="1" dirty="0">
              <a:ln>
                <a:solidFill>
                  <a:srgbClr val="FF0000"/>
                </a:solidFill>
              </a:ln>
              <a:solidFill>
                <a:srgbClr val="00823B"/>
              </a:solidFill>
            </a:endParaRPr>
          </a:p>
          <a:p>
            <a:pPr algn="ctr"/>
            <a:endParaRPr lang="ru-RU" sz="2400" b="1" dirty="0" smtClean="0">
              <a:ln>
                <a:solidFill>
                  <a:srgbClr val="FF0000"/>
                </a:solidFill>
              </a:ln>
              <a:solidFill>
                <a:srgbClr val="00823B"/>
              </a:solidFill>
            </a:endParaRPr>
          </a:p>
          <a:p>
            <a:pPr algn="ctr"/>
            <a:endParaRPr lang="ru-RU" sz="2400" b="1" dirty="0">
              <a:ln>
                <a:solidFill>
                  <a:srgbClr val="FF0000"/>
                </a:solidFill>
              </a:ln>
              <a:solidFill>
                <a:srgbClr val="0082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797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5846"/>
            <a:ext cx="82809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285750">
              <a:buFont typeface="Arial" pitchFamily="34" charset="0"/>
              <a:buChar char="•"/>
            </a:pPr>
            <a:endParaRPr lang="ru-RU" sz="2000" dirty="0" smtClean="0">
              <a:ln>
                <a:solidFill>
                  <a:schemeClr val="tx1"/>
                </a:solidFill>
              </a:ln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</a:endParaRPr>
          </a:p>
          <a:p>
            <a:pPr marL="285750" lvl="0" indent="285750">
              <a:buFont typeface="Arial" pitchFamily="34" charset="0"/>
              <a:buChar char="•"/>
            </a:pP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Расширяйте "социальный горизонт" ребенка, пусть он привыкает общаться со сверстниками на детских игровых площадках, ходить в гости к товарищам, оставаться ночевать у бабушки, </a:t>
            </a: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гулять </a:t>
            </a: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и т.д. </a:t>
            </a:r>
          </a:p>
          <a:p>
            <a:pPr marL="285750" lvl="0" indent="285750">
              <a:buFont typeface="Arial" pitchFamily="34" charset="0"/>
              <a:buChar char="•"/>
            </a:pP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Необходимо </a:t>
            </a: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сформировать у ребенка положительную установку, желание идти в детский сад</a:t>
            </a: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.. </a:t>
            </a:r>
            <a:endParaRPr lang="ru-RU" sz="2000" dirty="0">
              <a:ln>
                <a:solidFill>
                  <a:schemeClr val="tx1"/>
                </a:solidFill>
              </a:ln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</a:endParaRPr>
          </a:p>
          <a:p>
            <a:pPr marL="285750" lvl="0" indent="285750">
              <a:buFont typeface="Arial" pitchFamily="34" charset="0"/>
              <a:buChar char="•"/>
            </a:pP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 </a:t>
            </a: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Планируйте свое время так, чтобы в первый месяц посещения ребенком детского сада у Вас была возможность не оставлять его там на целый день</a:t>
            </a: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. </a:t>
            </a:r>
            <a:endParaRPr lang="ru-RU" sz="2000" dirty="0">
              <a:ln>
                <a:solidFill>
                  <a:schemeClr val="tx1"/>
                </a:solidFill>
              </a:ln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</a:endParaRPr>
          </a:p>
          <a:p>
            <a:pPr marL="285750" lvl="0" indent="285750">
              <a:buFont typeface="Arial" pitchFamily="34" charset="0"/>
              <a:buChar char="•"/>
            </a:pP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 </a:t>
            </a:r>
            <a:r>
              <a:rPr lang="ru-RU" sz="2000" dirty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Ребенок </a:t>
            </a:r>
            <a:r>
              <a:rPr lang="ru-RU" sz="20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</a:rPr>
              <a:t>должен приходит в детский сад только здоровым. </a:t>
            </a:r>
          </a:p>
          <a:p>
            <a:pPr marL="285750" lvl="0" indent="285750">
              <a:buFont typeface="Arial" pitchFamily="34" charset="0"/>
              <a:buChar char="•"/>
            </a:pPr>
            <a:endParaRPr lang="ru-RU" sz="2000" dirty="0" smtClean="0">
              <a:ln>
                <a:solidFill>
                  <a:schemeClr val="tx1"/>
                </a:solidFill>
              </a:ln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421383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400" b="1" dirty="0">
                <a:ln>
                  <a:solidFill>
                    <a:srgbClr val="FF0000"/>
                  </a:solidFill>
                </a:ln>
                <a:solidFill>
                  <a:srgbClr val="00823B"/>
                </a:solidFill>
              </a:rPr>
              <a:t>Главное же для ребёнка в период адаптации к детскому саду – это Ваше терпение и любовь.</a:t>
            </a:r>
          </a:p>
        </p:txBody>
      </p:sp>
    </p:spTree>
    <p:extLst>
      <p:ext uri="{BB962C8B-B14F-4D97-AF65-F5344CB8AC3E}">
        <p14:creationId xmlns:p14="http://schemas.microsoft.com/office/powerpoint/2010/main" val="264171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71296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  <a:latin typeface="Arial"/>
              </a:rPr>
              <a:t>Не делайте ошибок</a:t>
            </a:r>
          </a:p>
          <a:p>
            <a:pPr algn="ctr"/>
            <a:r>
              <a:rPr lang="ru-RU" dirty="0" smtClean="0">
                <a:ln>
                  <a:solidFill>
                    <a:srgbClr val="C00000"/>
                  </a:solidFill>
                </a:ln>
                <a:gradFill>
                  <a:gsLst>
                    <a:gs pos="20000">
                      <a:srgbClr val="00823B"/>
                    </a:gs>
                    <a:gs pos="100000">
                      <a:srgbClr val="66008F"/>
                    </a:gs>
                    <a:gs pos="100000">
                      <a:srgbClr val="BA0066"/>
                    </a:gs>
                    <a:gs pos="99000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"/>
              </a:rPr>
              <a:t>К </a:t>
            </a:r>
            <a:r>
              <a:rPr lang="ru-RU" dirty="0">
                <a:ln>
                  <a:solidFill>
                    <a:srgbClr val="C00000"/>
                  </a:solidFill>
                </a:ln>
                <a:gradFill>
                  <a:gsLst>
                    <a:gs pos="20000">
                      <a:srgbClr val="00823B"/>
                    </a:gs>
                    <a:gs pos="100000">
                      <a:srgbClr val="66008F"/>
                    </a:gs>
                    <a:gs pos="100000">
                      <a:srgbClr val="BA0066"/>
                    </a:gs>
                    <a:gs pos="99000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"/>
              </a:rPr>
              <a:t>сожалению, иногда родители совершают серьезные ошибки, которые затрудняют адаптацию ребенка. </a:t>
            </a:r>
            <a:endParaRPr lang="ru-RU" dirty="0" smtClean="0">
              <a:ln>
                <a:solidFill>
                  <a:srgbClr val="C00000"/>
                </a:solidFill>
              </a:ln>
              <a:gradFill>
                <a:gsLst>
                  <a:gs pos="20000">
                    <a:srgbClr val="00823B"/>
                  </a:gs>
                  <a:gs pos="100000">
                    <a:srgbClr val="66008F"/>
                  </a:gs>
                  <a:gs pos="100000">
                    <a:srgbClr val="BA0066"/>
                  </a:gs>
                  <a:gs pos="99000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latin typeface="Arial"/>
            </a:endParaRPr>
          </a:p>
          <a:p>
            <a:pPr algn="ctr"/>
            <a:r>
              <a:rPr lang="ru-RU" sz="2800" b="1" dirty="0" smtClean="0">
                <a:ln>
                  <a:solidFill>
                    <a:srgbClr val="FF0000"/>
                  </a:solidFill>
                </a:ln>
                <a:gradFill>
                  <a:gsLst>
                    <a:gs pos="20000">
                      <a:srgbClr val="00823B"/>
                    </a:gs>
                    <a:gs pos="100000">
                      <a:srgbClr val="66008F"/>
                    </a:gs>
                    <a:gs pos="100000">
                      <a:srgbClr val="BA0066"/>
                    </a:gs>
                    <a:gs pos="99000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"/>
              </a:rPr>
              <a:t>Чего </a:t>
            </a:r>
            <a:r>
              <a:rPr lang="ru-RU" sz="2800" b="1" dirty="0">
                <a:ln>
                  <a:solidFill>
                    <a:srgbClr val="FF0000"/>
                  </a:solidFill>
                </a:ln>
                <a:gradFill>
                  <a:gsLst>
                    <a:gs pos="20000">
                      <a:srgbClr val="00823B"/>
                    </a:gs>
                    <a:gs pos="100000">
                      <a:srgbClr val="66008F"/>
                    </a:gs>
                    <a:gs pos="100000">
                      <a:srgbClr val="BA0066"/>
                    </a:gs>
                    <a:gs pos="99000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"/>
              </a:rPr>
              <a:t>нельзя делать ни в коем случае</a:t>
            </a:r>
            <a:r>
              <a:rPr lang="ru-RU" sz="2800" b="1" dirty="0" smtClean="0">
                <a:ln>
                  <a:solidFill>
                    <a:srgbClr val="FF0000"/>
                  </a:solidFill>
                </a:ln>
                <a:gradFill>
                  <a:gsLst>
                    <a:gs pos="20000">
                      <a:srgbClr val="00823B"/>
                    </a:gs>
                    <a:gs pos="100000">
                      <a:srgbClr val="66008F"/>
                    </a:gs>
                    <a:gs pos="100000">
                      <a:srgbClr val="BA0066"/>
                    </a:gs>
                    <a:gs pos="99000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"/>
              </a:rPr>
              <a:t>:</a:t>
            </a:r>
          </a:p>
          <a:p>
            <a:pPr indent="457200" algn="just">
              <a:buFont typeface="Arial"/>
              <a:buChar char="•"/>
            </a:pPr>
            <a:r>
              <a:rPr lang="ru-RU" sz="20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/>
              </a:rPr>
              <a:t>Нельзя </a:t>
            </a:r>
            <a:r>
              <a:rPr lang="ru-RU" sz="20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/>
              </a:rPr>
              <a:t>наказывать</a:t>
            </a:r>
            <a:r>
              <a:rPr lang="ru-RU" dirty="0">
                <a:ln>
                  <a:solidFill>
                    <a:srgbClr val="00B0F0"/>
                  </a:solidFill>
                </a:ln>
                <a:gradFill>
                  <a:gsLst>
                    <a:gs pos="20000">
                      <a:srgbClr val="00823B"/>
                    </a:gs>
                    <a:gs pos="100000">
                      <a:srgbClr val="66008F"/>
                    </a:gs>
                    <a:gs pos="100000">
                      <a:srgbClr val="BA0066"/>
                    </a:gs>
                    <a:gs pos="99000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"/>
              </a:rPr>
              <a:t> или сердиться на малыша за то, что он плачет при расставании или дома при упоминании необходимости идти в сад! Помните, он имеет право на такую реакцию. Строгое напоминание о том, что «он обещал не плакать», – тоже абсолютно не эффективно. Дети этого возраста еще не умеют «держать слово». Лучше еще раз напомните, что вы обязательно придете.</a:t>
            </a:r>
          </a:p>
          <a:p>
            <a:pPr indent="457200" algn="just">
              <a:buFont typeface="Arial"/>
              <a:buChar char="•"/>
            </a:pPr>
            <a:r>
              <a:rPr lang="ru-RU" sz="20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/>
              </a:rPr>
              <a:t>Нельзя пугать детским садом</a:t>
            </a:r>
            <a:r>
              <a:rPr lang="ru-RU" dirty="0">
                <a:ln>
                  <a:solidFill>
                    <a:srgbClr val="00B0F0"/>
                  </a:solidFill>
                </a:ln>
                <a:gradFill>
                  <a:gsLst>
                    <a:gs pos="20000">
                      <a:srgbClr val="00823B"/>
                    </a:gs>
                    <a:gs pos="100000">
                      <a:srgbClr val="66008F"/>
                    </a:gs>
                    <a:gs pos="100000">
                      <a:srgbClr val="BA0066"/>
                    </a:gs>
                    <a:gs pos="99000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"/>
              </a:rPr>
              <a:t> («Вот будешь себя плохо вести, опять в детский сад пойдешь!»). Место, которым пугают, никогда не станет ни любимым, ни безопасным.</a:t>
            </a:r>
          </a:p>
          <a:p>
            <a:pPr indent="457200" algn="just">
              <a:buFont typeface="Arial"/>
              <a:buChar char="•"/>
            </a:pPr>
            <a:r>
              <a:rPr lang="ru-RU" sz="20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/>
              </a:rPr>
              <a:t>Нельзя плохо отзываться о воспитателях и саде при ребенке</a:t>
            </a:r>
            <a:r>
              <a:rPr lang="ru-RU" sz="2000" dirty="0">
                <a:ln>
                  <a:solidFill>
                    <a:srgbClr val="C00000"/>
                  </a:solidFill>
                </a:ln>
                <a:gradFill>
                  <a:gsLst>
                    <a:gs pos="20000">
                      <a:srgbClr val="00823B"/>
                    </a:gs>
                    <a:gs pos="100000">
                      <a:srgbClr val="66008F"/>
                    </a:gs>
                    <a:gs pos="100000">
                      <a:srgbClr val="BA0066"/>
                    </a:gs>
                    <a:gs pos="99000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"/>
              </a:rPr>
              <a:t>. </a:t>
            </a:r>
            <a:r>
              <a:rPr lang="ru-RU" dirty="0">
                <a:ln>
                  <a:solidFill>
                    <a:srgbClr val="00B0F0"/>
                  </a:solidFill>
                </a:ln>
                <a:gradFill>
                  <a:gsLst>
                    <a:gs pos="20000">
                      <a:srgbClr val="00823B"/>
                    </a:gs>
                    <a:gs pos="100000">
                      <a:srgbClr val="66008F"/>
                    </a:gs>
                    <a:gs pos="100000">
                      <a:srgbClr val="BA0066"/>
                    </a:gs>
                    <a:gs pos="99000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"/>
              </a:rPr>
              <a:t>Это может навести малыша на мысль, что сад – это нехорошее место и его окружают плохие люди. Тогда тревога не пройдет вообще.</a:t>
            </a:r>
          </a:p>
          <a:p>
            <a:pPr indent="457200" algn="just">
              <a:buFont typeface="Arial"/>
              <a:buChar char="•"/>
            </a:pPr>
            <a:r>
              <a:rPr lang="ru-RU" sz="20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Arial"/>
              </a:rPr>
              <a:t>Нельзя обманывать ребенка</a:t>
            </a:r>
            <a:r>
              <a:rPr lang="ru-RU" dirty="0">
                <a:ln>
                  <a:solidFill>
                    <a:srgbClr val="00B0F0"/>
                  </a:solidFill>
                </a:ln>
                <a:gradFill>
                  <a:gsLst>
                    <a:gs pos="20000">
                      <a:srgbClr val="00823B"/>
                    </a:gs>
                    <a:gs pos="100000">
                      <a:srgbClr val="66008F"/>
                    </a:gs>
                    <a:gs pos="100000">
                      <a:srgbClr val="BA0066"/>
                    </a:gs>
                    <a:gs pos="99000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Arial"/>
              </a:rPr>
              <a:t>, говоря, что вы придете очень скоро, если малышу, например, предстоит оставаться в садике полдня или даже полный день. Пусть лучше он знает, что мама придет не скоро, чем будет ждать ее целый день и может потерять доверие к самому близкому человеку.</a:t>
            </a:r>
            <a:endParaRPr lang="ru-RU" b="0" i="0" dirty="0">
              <a:ln>
                <a:solidFill>
                  <a:srgbClr val="00B0F0"/>
                </a:solidFill>
              </a:ln>
              <a:gradFill>
                <a:gsLst>
                  <a:gs pos="20000">
                    <a:srgbClr val="00823B"/>
                  </a:gs>
                  <a:gs pos="100000">
                    <a:srgbClr val="66008F"/>
                  </a:gs>
                  <a:gs pos="100000">
                    <a:srgbClr val="BA0066"/>
                  </a:gs>
                  <a:gs pos="99000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effectLst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1607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336839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84482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3568" y="263691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224322" y="1084853"/>
            <a:ext cx="4273112" cy="759972"/>
          </a:xfrm>
          <a:prstGeom prst="ellipse">
            <a:avLst/>
          </a:prstGeom>
          <a:solidFill>
            <a:srgbClr val="92D050">
              <a:alpha val="30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7030A0"/>
                </a:solidFill>
              </a:rPr>
              <a:t>...Ребёнок начал ходить в детский сад:</a:t>
            </a:r>
          </a:p>
        </p:txBody>
      </p:sp>
      <p:sp>
        <p:nvSpPr>
          <p:cNvPr id="13" name="Овал 12"/>
          <p:cNvSpPr/>
          <p:nvPr/>
        </p:nvSpPr>
        <p:spPr>
          <a:xfrm>
            <a:off x="4744399" y="1084852"/>
            <a:ext cx="4222376" cy="759974"/>
          </a:xfrm>
          <a:prstGeom prst="ellipse">
            <a:avLst/>
          </a:prstGeom>
          <a:solidFill>
            <a:srgbClr val="92D050">
              <a:alpha val="3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FF0000"/>
                </a:solidFill>
              </a:rPr>
              <a:t>...Ребёнок плачет при расставании </a:t>
            </a:r>
            <a:r>
              <a:rPr lang="ru-RU" b="1" dirty="0" smtClean="0">
                <a:solidFill>
                  <a:srgbClr val="FF0000"/>
                </a:solidFill>
              </a:rPr>
              <a:t>с родителями</a:t>
            </a:r>
            <a:r>
              <a:rPr lang="ru-RU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492908" y="116632"/>
            <a:ext cx="4320480" cy="720080"/>
          </a:xfrm>
          <a:prstGeom prst="roundRect">
            <a:avLst>
              <a:gd name="adj" fmla="val 27539"/>
            </a:avLst>
          </a:prstGeom>
          <a:solidFill>
            <a:srgbClr val="92D050">
              <a:alpha val="50000"/>
            </a:srgbClr>
          </a:solidFill>
          <a:ln>
            <a:solidFill>
              <a:srgbClr val="008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n>
                  <a:solidFill>
                    <a:srgbClr val="DB1F2C"/>
                  </a:solidFill>
                </a:ln>
                <a:solidFill>
                  <a:schemeClr val="bg1"/>
                </a:solidFill>
              </a:rPr>
              <a:t>Что делать, если…</a:t>
            </a:r>
            <a:endParaRPr lang="ru-RU" sz="4000" b="1" dirty="0">
              <a:ln>
                <a:solidFill>
                  <a:srgbClr val="DB1F2C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9868" y="2147955"/>
            <a:ext cx="4320000" cy="648000"/>
          </a:xfrm>
          <a:prstGeom prst="rect">
            <a:avLst/>
          </a:prstGeom>
          <a:solidFill>
            <a:srgbClr val="92D050">
              <a:alpha val="30000"/>
            </a:srgbClr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>
                <a:solidFill>
                  <a:srgbClr val="00823B"/>
                </a:solidFill>
              </a:rPr>
              <a:t>Установите тесный контакт с работниками детского сада.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75800" y="3117700"/>
            <a:ext cx="4320000" cy="648000"/>
          </a:xfrm>
          <a:prstGeom prst="rect">
            <a:avLst/>
          </a:prstGeom>
          <a:solidFill>
            <a:srgbClr val="92D05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>
                <a:solidFill>
                  <a:srgbClr val="00823B"/>
                </a:solidFill>
              </a:rPr>
              <a:t>Приучайте ребёнка к детскому саду постепенно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75800" y="4073219"/>
            <a:ext cx="4320000" cy="648000"/>
          </a:xfrm>
          <a:prstGeom prst="rect">
            <a:avLst/>
          </a:prstGeom>
          <a:solidFill>
            <a:srgbClr val="92D05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>
                <a:solidFill>
                  <a:srgbClr val="00823B"/>
                </a:solidFill>
              </a:rPr>
              <a:t>Не оставляйте ребёнка в саду более чем на 8 часов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69462" y="5060393"/>
            <a:ext cx="4320000" cy="648000"/>
          </a:xfrm>
          <a:prstGeom prst="rect">
            <a:avLst/>
          </a:prstGeom>
          <a:solidFill>
            <a:srgbClr val="92D05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>
                <a:solidFill>
                  <a:srgbClr val="00823B"/>
                </a:solidFill>
              </a:rPr>
              <a:t>Поддерживайте дома спокойную обстановку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70111" y="6021288"/>
            <a:ext cx="4320000" cy="648000"/>
          </a:xfrm>
          <a:prstGeom prst="rect">
            <a:avLst/>
          </a:prstGeom>
          <a:solidFill>
            <a:srgbClr val="92D05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>
                <a:solidFill>
                  <a:srgbClr val="00823B"/>
                </a:solidFill>
              </a:rPr>
              <a:t>Не перегружайте ребёнка новой информацией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646775" y="2149623"/>
            <a:ext cx="4320000" cy="648000"/>
          </a:xfrm>
          <a:prstGeom prst="rect">
            <a:avLst/>
          </a:prstGeom>
          <a:solidFill>
            <a:srgbClr val="92D05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>
                <a:solidFill>
                  <a:srgbClr val="0070C0"/>
                </a:solidFill>
              </a:rPr>
              <a:t>Рассказывайте ребёнку, что ждёт его в детском саду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641967" y="3212976"/>
            <a:ext cx="4320000" cy="955518"/>
          </a:xfrm>
          <a:prstGeom prst="rect">
            <a:avLst/>
          </a:prstGeom>
          <a:solidFill>
            <a:srgbClr val="92D05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>
                <a:solidFill>
                  <a:srgbClr val="0070C0"/>
                </a:solidFill>
              </a:rPr>
              <a:t>Дайте ребёнку </a:t>
            </a:r>
            <a:r>
              <a:rPr lang="ru-RU" sz="2000" b="1" dirty="0" smtClean="0">
                <a:solidFill>
                  <a:srgbClr val="0070C0"/>
                </a:solidFill>
              </a:rPr>
              <a:t>с собой в сад любимую </a:t>
            </a:r>
            <a:r>
              <a:rPr lang="ru-RU" sz="2000" b="1" dirty="0">
                <a:solidFill>
                  <a:srgbClr val="0070C0"/>
                </a:solidFill>
              </a:rPr>
              <a:t>игрушку или какой-то домашний предмет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641967" y="4566806"/>
            <a:ext cx="4320000" cy="987174"/>
          </a:xfrm>
          <a:prstGeom prst="rect">
            <a:avLst/>
          </a:prstGeom>
          <a:solidFill>
            <a:srgbClr val="92D05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>
                <a:solidFill>
                  <a:srgbClr val="0070C0"/>
                </a:solidFill>
              </a:rPr>
              <a:t>Будьте спокойны, не проявляйте перед ребёнком своего беспокойства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625550" y="6021288"/>
            <a:ext cx="4320000" cy="648000"/>
          </a:xfrm>
          <a:prstGeom prst="rect">
            <a:avLst/>
          </a:prstGeom>
          <a:solidFill>
            <a:srgbClr val="92D05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>
                <a:solidFill>
                  <a:srgbClr val="0070C0"/>
                </a:solidFill>
              </a:rPr>
              <a:t>Демонстрируйте ребёнку свою любовь и заботу</a:t>
            </a:r>
          </a:p>
        </p:txBody>
      </p:sp>
      <p:sp>
        <p:nvSpPr>
          <p:cNvPr id="27" name="Стрелка вниз 26"/>
          <p:cNvSpPr/>
          <p:nvPr/>
        </p:nvSpPr>
        <p:spPr>
          <a:xfrm>
            <a:off x="2257931" y="1846492"/>
            <a:ext cx="214139" cy="303131"/>
          </a:xfrm>
          <a:prstGeom prst="downArrow">
            <a:avLst/>
          </a:prstGeom>
          <a:solidFill>
            <a:srgbClr val="92D05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2255924" y="2780729"/>
            <a:ext cx="207888" cy="320077"/>
          </a:xfrm>
          <a:prstGeom prst="downArrow">
            <a:avLst/>
          </a:prstGeom>
          <a:solidFill>
            <a:srgbClr val="92D05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2260345" y="3765700"/>
            <a:ext cx="217987" cy="307519"/>
          </a:xfrm>
          <a:prstGeom prst="downArrow">
            <a:avLst/>
          </a:prstGeom>
          <a:solidFill>
            <a:srgbClr val="92D05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2242800" y="4735193"/>
            <a:ext cx="186000" cy="325200"/>
          </a:xfrm>
          <a:prstGeom prst="downArrow">
            <a:avLst/>
          </a:prstGeom>
          <a:solidFill>
            <a:srgbClr val="92D05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>
            <a:off x="2231606" y="5715575"/>
            <a:ext cx="207887" cy="312895"/>
          </a:xfrm>
          <a:prstGeom prst="downArrow">
            <a:avLst/>
          </a:prstGeom>
          <a:solidFill>
            <a:srgbClr val="92D05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низ 34"/>
          <p:cNvSpPr/>
          <p:nvPr/>
        </p:nvSpPr>
        <p:spPr>
          <a:xfrm>
            <a:off x="6719697" y="2821579"/>
            <a:ext cx="200607" cy="391398"/>
          </a:xfrm>
          <a:prstGeom prst="downArrow">
            <a:avLst/>
          </a:prstGeom>
          <a:solidFill>
            <a:srgbClr val="92D05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низ 36"/>
          <p:cNvSpPr/>
          <p:nvPr/>
        </p:nvSpPr>
        <p:spPr>
          <a:xfrm>
            <a:off x="6702831" y="1844824"/>
            <a:ext cx="207888" cy="278504"/>
          </a:xfrm>
          <a:prstGeom prst="downArrow">
            <a:avLst/>
          </a:prstGeom>
          <a:solidFill>
            <a:srgbClr val="92D05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низ 37"/>
          <p:cNvSpPr/>
          <p:nvPr/>
        </p:nvSpPr>
        <p:spPr>
          <a:xfrm>
            <a:off x="6698022" y="4168495"/>
            <a:ext cx="222282" cy="398311"/>
          </a:xfrm>
          <a:prstGeom prst="downArrow">
            <a:avLst/>
          </a:prstGeom>
          <a:solidFill>
            <a:srgbClr val="92D05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низ 38"/>
          <p:cNvSpPr/>
          <p:nvPr/>
        </p:nvSpPr>
        <p:spPr>
          <a:xfrm>
            <a:off x="6691222" y="5553981"/>
            <a:ext cx="207888" cy="474490"/>
          </a:xfrm>
          <a:prstGeom prst="downArrow">
            <a:avLst/>
          </a:prstGeom>
          <a:solidFill>
            <a:srgbClr val="92D050">
              <a:alpha val="3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083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57250"/>
            <a:ext cx="8229600" cy="526891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b="1" noProof="1" smtClean="0">
                <a:solidFill>
                  <a:srgbClr val="CC0000"/>
                </a:solidFill>
              </a:rPr>
              <a:t>Запаситесь терпением, и детский сад будет привычным и уютным миром для вашего малыша!</a:t>
            </a:r>
          </a:p>
          <a:p>
            <a:pPr eaLnBrk="1" hangingPunct="1"/>
            <a:endParaRPr lang="ru-RU" altLang="ru-RU" b="1" dirty="0" smtClean="0">
              <a:solidFill>
                <a:srgbClr val="CC0000"/>
              </a:solidFill>
            </a:endParaRPr>
          </a:p>
        </p:txBody>
      </p:sp>
      <p:pic>
        <p:nvPicPr>
          <p:cNvPr id="34819" name="Picture 6" descr="C:\Documents and Settings\Людмила\Рабочий стол\Хорошо-плохо\малыш с игрушками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2714625"/>
            <a:ext cx="371475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6265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850" y="332656"/>
            <a:ext cx="8229600" cy="868362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ребенок: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313" y="1357313"/>
            <a:ext cx="4281487" cy="5214937"/>
          </a:xfrm>
          <a:solidFill>
            <a:srgbClr val="FFFF99"/>
          </a:solidFill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заранее приучен к режиму дня;</a:t>
            </a:r>
          </a:p>
          <a:p>
            <a:pPr>
              <a:lnSpc>
                <a:spcPct val="120000"/>
              </a:lnSpc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умеет проситься в туалет;</a:t>
            </a:r>
          </a:p>
          <a:p>
            <a:pPr>
              <a:lnSpc>
                <a:spcPct val="120000"/>
              </a:lnSpc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готов к не протертой и разнообразной пище;</a:t>
            </a:r>
          </a:p>
          <a:p>
            <a:pPr>
              <a:lnSpc>
                <a:spcPct val="120000"/>
              </a:lnSpc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умеет играть с игрушками, интересуется ими;</a:t>
            </a:r>
          </a:p>
          <a:p>
            <a:pPr>
              <a:lnSpc>
                <a:spcPct val="120000"/>
              </a:lnSpc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способен хотя бы к кратковременному контакту с другими детьми, не боится их;</a:t>
            </a:r>
          </a:p>
          <a:p>
            <a:pPr>
              <a:lnSpc>
                <a:spcPct val="120000"/>
              </a:lnSpc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доверяет воспитателю</a:t>
            </a:r>
          </a:p>
          <a:p>
            <a:pPr>
              <a:buFontTx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  <p:sp>
        <p:nvSpPr>
          <p:cNvPr id="35844" name="Содержимое 3"/>
          <p:cNvSpPr>
            <a:spLocks noGrp="1"/>
          </p:cNvSpPr>
          <p:nvPr>
            <p:ph sz="half" idx="2"/>
          </p:nvPr>
        </p:nvSpPr>
        <p:spPr>
          <a:xfrm>
            <a:off x="5072063" y="3714750"/>
            <a:ext cx="3614737" cy="2857500"/>
          </a:xfrm>
          <a:solidFill>
            <a:srgbClr val="FFFF99"/>
          </a:solidFill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Большинство проблем, связанных с адаптационным периодом, его минует.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ним будет легко и родителям, и педагогу. </a:t>
            </a:r>
            <a:endParaRPr lang="ru-RU" sz="2400" dirty="0" smtClean="0"/>
          </a:p>
        </p:txBody>
      </p:sp>
      <p:pic>
        <p:nvPicPr>
          <p:cNvPr id="35845" name="Picture 3" descr="C:\Users\Дмитрий\Desktop\6gr_w300_h26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071563"/>
            <a:ext cx="28575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трелка вправо с вырезом 4"/>
          <p:cNvSpPr/>
          <p:nvPr/>
        </p:nvSpPr>
        <p:spPr>
          <a:xfrm>
            <a:off x="4495800" y="4149725"/>
            <a:ext cx="647700" cy="100806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849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92896"/>
            <a:ext cx="8964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38000" endPos="60000" dist="29997" dir="5400000" sy="-100000" algn="bl" rotWithShape="0"/>
                </a:effectLst>
              </a:rPr>
              <a:t>Спасибо за внимание</a:t>
            </a:r>
            <a:endParaRPr lang="ru-RU" sz="6000" b="1" dirty="0">
              <a:ln>
                <a:solidFill>
                  <a:schemeClr val="tx1"/>
                </a:solidFill>
              </a:ln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  <a:reflection blurRad="6350" stA="38000" endPos="60000" dist="2999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8979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altLang="ru-RU" sz="3200" dirty="0" smtClean="0">
                <a:solidFill>
                  <a:srgbClr val="FF0000"/>
                </a:solidFill>
              </a:rPr>
              <a:t>Группа №1</a:t>
            </a:r>
          </a:p>
        </p:txBody>
      </p:sp>
      <p:sp>
        <p:nvSpPr>
          <p:cNvPr id="37891" name="Объект 2"/>
          <p:cNvSpPr>
            <a:spLocks noGrp="1"/>
          </p:cNvSpPr>
          <p:nvPr>
            <p:ph idx="1"/>
          </p:nvPr>
        </p:nvSpPr>
        <p:spPr>
          <a:xfrm>
            <a:off x="468313" y="1052513"/>
            <a:ext cx="8229600" cy="4525962"/>
          </a:xfrm>
        </p:spPr>
        <p:txBody>
          <a:bodyPr>
            <a:normAutofit lnSpcReduction="10000"/>
          </a:bodyPr>
          <a:lstStyle/>
          <a:p>
            <a:pPr marL="0" indent="0" algn="ctr">
              <a:buFontTx/>
              <a:buNone/>
            </a:pPr>
            <a:r>
              <a:rPr lang="ru-RU" altLang="ru-RU" sz="2400" i="1" dirty="0" smtClean="0"/>
              <a:t>С детьми работают:</a:t>
            </a:r>
          </a:p>
          <a:p>
            <a:pPr marL="0" indent="0" algn="ctr">
              <a:buFontTx/>
              <a:buNone/>
            </a:pPr>
            <a:r>
              <a:rPr lang="ru-RU" altLang="ru-RU" sz="2000" i="1" dirty="0" smtClean="0"/>
              <a:t>воспитатели</a:t>
            </a:r>
          </a:p>
          <a:p>
            <a:pPr marL="0" indent="0" algn="ctr">
              <a:buFontTx/>
              <a:buNone/>
            </a:pPr>
            <a:r>
              <a:rPr lang="ru-RU" altLang="ru-RU" sz="2400" i="1" dirty="0" err="1" smtClean="0"/>
              <a:t>Ирсецкая</a:t>
            </a:r>
            <a:r>
              <a:rPr lang="ru-RU" altLang="ru-RU" sz="2400" i="1" dirty="0" smtClean="0"/>
              <a:t> </a:t>
            </a:r>
            <a:r>
              <a:rPr lang="ru-RU" altLang="ru-RU" sz="2400" i="1" dirty="0"/>
              <a:t>Л</a:t>
            </a:r>
            <a:r>
              <a:rPr lang="ru-RU" altLang="ru-RU" sz="2400" i="1" dirty="0" smtClean="0"/>
              <a:t>юдмила  Викторовна</a:t>
            </a:r>
          </a:p>
          <a:p>
            <a:pPr marL="0" indent="0">
              <a:buFontTx/>
              <a:buNone/>
            </a:pPr>
            <a:r>
              <a:rPr lang="ru-RU" altLang="ru-RU" sz="2400" i="1" dirty="0" smtClean="0"/>
              <a:t>                                        Телефон:89027820248</a:t>
            </a:r>
            <a:endParaRPr lang="ru-RU" altLang="ru-RU" sz="2400" i="1" dirty="0"/>
          </a:p>
          <a:p>
            <a:pPr marL="0" indent="0" algn="ctr">
              <a:buFontTx/>
              <a:buNone/>
            </a:pPr>
            <a:endParaRPr lang="ru-RU" altLang="ru-RU" sz="2400" i="1" dirty="0" smtClean="0"/>
          </a:p>
          <a:p>
            <a:pPr marL="0" indent="0" algn="ctr">
              <a:buFontTx/>
              <a:buNone/>
            </a:pPr>
            <a:r>
              <a:rPr lang="ru-RU" altLang="ru-RU" sz="2400" i="1" dirty="0" err="1" smtClean="0"/>
              <a:t>Паромова</a:t>
            </a:r>
            <a:r>
              <a:rPr lang="ru-RU" altLang="ru-RU" sz="2400" i="1" dirty="0" smtClean="0"/>
              <a:t> Светлана Николаевна</a:t>
            </a:r>
          </a:p>
          <a:p>
            <a:pPr marL="0" indent="0">
              <a:buFontTx/>
              <a:buNone/>
            </a:pPr>
            <a:r>
              <a:rPr lang="ru-RU" altLang="ru-RU" sz="2400" i="1" dirty="0" smtClean="0"/>
              <a:t>                                         Телефон:89524542462</a:t>
            </a:r>
          </a:p>
          <a:p>
            <a:pPr marL="0" indent="0" algn="ctr">
              <a:buFontTx/>
              <a:buNone/>
            </a:pPr>
            <a:r>
              <a:rPr lang="ru-RU" altLang="ru-RU" sz="2000" i="1" dirty="0" smtClean="0"/>
              <a:t>Младший воспитатель</a:t>
            </a:r>
          </a:p>
          <a:p>
            <a:pPr marL="0" indent="0" algn="ctr">
              <a:buFontTx/>
              <a:buNone/>
            </a:pPr>
            <a:r>
              <a:rPr lang="ru-RU" altLang="ru-RU" sz="2400" i="1" dirty="0" smtClean="0"/>
              <a:t>Глотова Любовь Викторовна</a:t>
            </a:r>
            <a:endParaRPr lang="ru-RU" altLang="ru-RU" sz="2400" i="1" dirty="0"/>
          </a:p>
          <a:p>
            <a:pPr marL="0" indent="0">
              <a:buFontTx/>
              <a:buNone/>
            </a:pPr>
            <a:r>
              <a:rPr lang="ru-RU" altLang="ru-RU" sz="2400" i="1" dirty="0" smtClean="0"/>
              <a:t>                                            Телефон:89535668469</a:t>
            </a:r>
          </a:p>
          <a:p>
            <a:pPr marL="0" indent="0" algn="ctr">
              <a:buFontTx/>
              <a:buNone/>
            </a:pPr>
            <a:r>
              <a:rPr lang="ru-RU" altLang="ru-RU" sz="2400" i="1" dirty="0" smtClean="0"/>
              <a:t>Телефон д-с:    5-11 -87</a:t>
            </a:r>
          </a:p>
          <a:p>
            <a:pPr marL="0" indent="0">
              <a:buFontTx/>
              <a:buNone/>
            </a:pPr>
            <a:endParaRPr lang="ru-RU" altLang="ru-RU" sz="2400" i="1" dirty="0" smtClean="0"/>
          </a:p>
        </p:txBody>
      </p:sp>
    </p:spTree>
    <p:extLst>
      <p:ext uri="{BB962C8B-B14F-4D97-AF65-F5344CB8AC3E}">
        <p14:creationId xmlns:p14="http://schemas.microsoft.com/office/powerpoint/2010/main" val="2464725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"/>
    </mc:Choice>
    <mc:Fallback>
      <p:transition advTm="6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</TotalTime>
  <Words>869</Words>
  <Application>Microsoft Office PowerPoint</Application>
  <PresentationFormat>Экран (4:3)</PresentationFormat>
  <Paragraphs>102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Если ребенок:</vt:lpstr>
      <vt:lpstr>Презентация PowerPoint</vt:lpstr>
      <vt:lpstr>Группа №1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123</dc:creator>
  <cp:lastModifiedBy>USER</cp:lastModifiedBy>
  <cp:revision>101</cp:revision>
  <dcterms:created xsi:type="dcterms:W3CDTF">2012-10-04T18:01:17Z</dcterms:created>
  <dcterms:modified xsi:type="dcterms:W3CDTF">2022-06-05T21:03:48Z</dcterms:modified>
</cp:coreProperties>
</file>